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8" r:id="rId1"/>
  </p:sldMasterIdLst>
  <p:notesMasterIdLst>
    <p:notesMasterId r:id="rId17"/>
  </p:notesMasterIdLst>
  <p:sldIdLst>
    <p:sldId id="300" r:id="rId2"/>
    <p:sldId id="303" r:id="rId3"/>
    <p:sldId id="304" r:id="rId4"/>
    <p:sldId id="305" r:id="rId5"/>
    <p:sldId id="306" r:id="rId6"/>
    <p:sldId id="307" r:id="rId7"/>
    <p:sldId id="308" r:id="rId8"/>
    <p:sldId id="309" r:id="rId9"/>
    <p:sldId id="310" r:id="rId10"/>
    <p:sldId id="311" r:id="rId11"/>
    <p:sldId id="312" r:id="rId12"/>
    <p:sldId id="313" r:id="rId13"/>
    <p:sldId id="314" r:id="rId14"/>
    <p:sldId id="315" r:id="rId15"/>
    <p:sldId id="316" r:id="rId1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0AD47"/>
    <a:srgbClr val="172C6C"/>
    <a:srgbClr val="C00000"/>
    <a:srgbClr val="E69C2B"/>
    <a:srgbClr val="FFFF66"/>
    <a:srgbClr val="FFFFFF"/>
    <a:srgbClr val="949DC8"/>
    <a:srgbClr val="F6A870"/>
    <a:srgbClr val="F3F3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9012ECD-51FC-41F1-AA8D-1B2483CD663E}" styleName="Светлый стиль 2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965" autoAdjust="0"/>
    <p:restoredTop sz="94591" autoAdjust="0"/>
  </p:normalViewPr>
  <p:slideViewPr>
    <p:cSldViewPr snapToGrid="0" showGuides="1">
      <p:cViewPr varScale="1">
        <p:scale>
          <a:sx n="83" d="100"/>
          <a:sy n="83" d="100"/>
        </p:scale>
        <p:origin x="734" y="6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3134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20BB47-156D-2249-895A-A7B7CE7260E2}" type="datetimeFigureOut">
              <a:rPr lang="ru-RU" smtClean="0"/>
              <a:t>01.12.2023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C37761-A08F-A242-B2B7-7A9B3400F0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70678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BC37761-A08F-A242-B2B7-7A9B3400F026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806067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22">
            <a:extLst>
              <a:ext uri="{FF2B5EF4-FFF2-40B4-BE49-F238E27FC236}">
                <a16:creationId xmlns:a16="http://schemas.microsoft.com/office/drawing/2014/main" id="{5609E10F-92AF-93C2-2443-8F5ACC09AE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8625" y="1514474"/>
            <a:ext cx="11333163" cy="533401"/>
          </a:xfrm>
        </p:spPr>
        <p:txBody>
          <a:bodyPr lIns="0" tIns="0" rIns="0" bIns="0" anchor="t" anchorCtr="0"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224493515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75B0FF9-C26A-473D-9A96-7223461F2CC9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72659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бъект+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005D942-E1C3-35FF-1512-7E9F8A382294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124824" y="2619375"/>
            <a:ext cx="3636963" cy="3808413"/>
          </a:xfrm>
        </p:spPr>
        <p:txBody>
          <a:bodyPr lIns="0" tIns="0" rIns="0" bIns="0">
            <a:normAutofit/>
          </a:bodyPr>
          <a:lstStyle>
            <a:lvl1pPr marL="0" indent="0" algn="l">
              <a:buNone/>
              <a:defRPr sz="1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Поместите сюда свой текст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825E1DE-1D8B-C991-03B5-266F93FB8871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428625" y="2647950"/>
            <a:ext cx="7481888" cy="3779838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pPr lvl="0"/>
            <a:endParaRPr lang="ru-RU" dirty="0"/>
          </a:p>
        </p:txBody>
      </p:sp>
      <p:sp>
        <p:nvSpPr>
          <p:cNvPr id="6" name="Текст 11">
            <a:extLst>
              <a:ext uri="{FF2B5EF4-FFF2-40B4-BE49-F238E27FC236}">
                <a16:creationId xmlns:a16="http://schemas.microsoft.com/office/drawing/2014/main" id="{2708E292-54F7-DA46-53D5-110910DF41AB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28624" y="1912938"/>
            <a:ext cx="11333163" cy="639762"/>
          </a:xfrm>
        </p:spPr>
        <p:txBody>
          <a:bodyPr lIns="0" tIns="0" rIns="0" bIns="0">
            <a:noAutofit/>
          </a:bodyPr>
          <a:lstStyle>
            <a:lvl1pPr>
              <a:defRPr sz="1600"/>
            </a:lvl1pPr>
          </a:lstStyle>
          <a:p>
            <a:r>
              <a:rPr lang="ru-RU" b="0" dirty="0">
                <a:solidFill>
                  <a:schemeClr val="tx1"/>
                </a:solidFill>
                <a:latin typeface="+mj-lt"/>
              </a:rPr>
              <a:t>Образец подзаголовка</a:t>
            </a:r>
          </a:p>
        </p:txBody>
      </p:sp>
      <p:sp>
        <p:nvSpPr>
          <p:cNvPr id="8" name="Заголовок 22">
            <a:extLst>
              <a:ext uri="{FF2B5EF4-FFF2-40B4-BE49-F238E27FC236}">
                <a16:creationId xmlns:a16="http://schemas.microsoft.com/office/drawing/2014/main" id="{35F270BB-89A4-2C92-B3B4-084C3DC035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8625" y="1514474"/>
            <a:ext cx="11333163" cy="533401"/>
          </a:xfrm>
        </p:spPr>
        <p:txBody>
          <a:bodyPr lIns="0" tIns="0" rIns="0" bIns="0" anchor="t" anchorCtr="0"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80654968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 объекта+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005D942-E1C3-35FF-1512-7E9F8A382294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124824" y="2619375"/>
            <a:ext cx="3636963" cy="3808413"/>
          </a:xfrm>
        </p:spPr>
        <p:txBody>
          <a:bodyPr lIns="0" tIns="0" rIns="0" bIns="0">
            <a:normAutofit/>
          </a:bodyPr>
          <a:lstStyle>
            <a:lvl1pPr marL="0" indent="0" algn="l">
              <a:buNone/>
              <a:defRPr sz="1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Поместите сюда свой текст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825E1DE-1D8B-C991-03B5-266F93FB8871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428625" y="2647950"/>
            <a:ext cx="3632200" cy="3779838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pPr lvl="0"/>
            <a:endParaRPr lang="ru-RU" dirty="0"/>
          </a:p>
        </p:txBody>
      </p:sp>
      <p:sp>
        <p:nvSpPr>
          <p:cNvPr id="6" name="Текст 11">
            <a:extLst>
              <a:ext uri="{FF2B5EF4-FFF2-40B4-BE49-F238E27FC236}">
                <a16:creationId xmlns:a16="http://schemas.microsoft.com/office/drawing/2014/main" id="{2708E292-54F7-DA46-53D5-110910DF41AB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28624" y="1912938"/>
            <a:ext cx="11333163" cy="639762"/>
          </a:xfrm>
        </p:spPr>
        <p:txBody>
          <a:bodyPr lIns="0" tIns="0" rIns="0" bIns="0">
            <a:noAutofit/>
          </a:bodyPr>
          <a:lstStyle>
            <a:lvl1pPr>
              <a:defRPr sz="1600"/>
            </a:lvl1pPr>
          </a:lstStyle>
          <a:p>
            <a:r>
              <a:rPr lang="ru-RU" b="0" dirty="0">
                <a:solidFill>
                  <a:schemeClr val="tx1"/>
                </a:solidFill>
                <a:latin typeface="+mj-lt"/>
              </a:rPr>
              <a:t>Образец подзаголовка</a:t>
            </a:r>
          </a:p>
        </p:txBody>
      </p:sp>
      <p:sp>
        <p:nvSpPr>
          <p:cNvPr id="8" name="Заголовок 22">
            <a:extLst>
              <a:ext uri="{FF2B5EF4-FFF2-40B4-BE49-F238E27FC236}">
                <a16:creationId xmlns:a16="http://schemas.microsoft.com/office/drawing/2014/main" id="{35F270BB-89A4-2C92-B3B4-084C3DC035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8625" y="1514474"/>
            <a:ext cx="11333163" cy="533401"/>
          </a:xfrm>
        </p:spPr>
        <p:txBody>
          <a:bodyPr lIns="0" tIns="0" rIns="0" bIns="0" anchor="t" anchorCtr="0"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2" name="Объект 3">
            <a:extLst>
              <a:ext uri="{FF2B5EF4-FFF2-40B4-BE49-F238E27FC236}">
                <a16:creationId xmlns:a16="http://schemas.microsoft.com/office/drawing/2014/main" id="{218ED0B3-6ED4-31C6-79B3-F436A385E053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4276725" y="2647950"/>
            <a:ext cx="3632200" cy="3779838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pPr lvl="0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4877374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бъект+текст с нумерацие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005D942-E1C3-35FF-1512-7E9F8A382294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124824" y="3429000"/>
            <a:ext cx="3636963" cy="2998788"/>
          </a:xfrm>
        </p:spPr>
        <p:txBody>
          <a:bodyPr lIns="0" tIns="0" rIns="0" bIns="0">
            <a:normAutofit/>
          </a:bodyPr>
          <a:lstStyle>
            <a:lvl1pPr marL="0" indent="0" algn="l">
              <a:buNone/>
              <a:defRPr sz="1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Поместите сюда свой текст</a:t>
            </a:r>
          </a:p>
        </p:txBody>
      </p:sp>
      <p:sp>
        <p:nvSpPr>
          <p:cNvPr id="8" name="object 24">
            <a:extLst>
              <a:ext uri="{FF2B5EF4-FFF2-40B4-BE49-F238E27FC236}">
                <a16:creationId xmlns:a16="http://schemas.microsoft.com/office/drawing/2014/main" id="{9B2D5CEA-2973-CCCE-81EF-58DCB6C3BF3A}"/>
              </a:ext>
            </a:extLst>
          </p:cNvPr>
          <p:cNvSpPr/>
          <p:nvPr userDrawn="1"/>
        </p:nvSpPr>
        <p:spPr>
          <a:xfrm>
            <a:off x="8817916" y="2751125"/>
            <a:ext cx="45719" cy="318305"/>
          </a:xfrm>
          <a:custGeom>
            <a:avLst/>
            <a:gdLst/>
            <a:ahLst/>
            <a:cxnLst/>
            <a:rect l="l" t="t" r="r" b="b"/>
            <a:pathLst>
              <a:path h="288289">
                <a:moveTo>
                  <a:pt x="0" y="0"/>
                </a:moveTo>
                <a:lnTo>
                  <a:pt x="0" y="287997"/>
                </a:lnTo>
              </a:path>
            </a:pathLst>
          </a:custGeom>
          <a:ln w="25400">
            <a:solidFill>
              <a:srgbClr val="A7B6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25">
            <a:extLst>
              <a:ext uri="{FF2B5EF4-FFF2-40B4-BE49-F238E27FC236}">
                <a16:creationId xmlns:a16="http://schemas.microsoft.com/office/drawing/2014/main" id="{E8671979-6D82-3F29-A9A2-ABB3DCFDFC05}"/>
              </a:ext>
            </a:extLst>
          </p:cNvPr>
          <p:cNvSpPr/>
          <p:nvPr userDrawn="1"/>
        </p:nvSpPr>
        <p:spPr>
          <a:xfrm>
            <a:off x="8128079" y="3232150"/>
            <a:ext cx="3632200" cy="0"/>
          </a:xfrm>
          <a:custGeom>
            <a:avLst/>
            <a:gdLst/>
            <a:ahLst/>
            <a:cxnLst/>
            <a:rect l="l" t="t" r="r" b="b"/>
            <a:pathLst>
              <a:path w="3632200">
                <a:moveTo>
                  <a:pt x="0" y="0"/>
                </a:moveTo>
                <a:lnTo>
                  <a:pt x="3632034" y="0"/>
                </a:lnTo>
              </a:path>
            </a:pathLst>
          </a:custGeom>
          <a:ln w="25400">
            <a:solidFill>
              <a:srgbClr val="A7B6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Текст 11">
            <a:extLst>
              <a:ext uri="{FF2B5EF4-FFF2-40B4-BE49-F238E27FC236}">
                <a16:creationId xmlns:a16="http://schemas.microsoft.com/office/drawing/2014/main" id="{3E35C2DC-EF9D-6FB5-1CCC-B86196AAF21B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28624" y="1912938"/>
            <a:ext cx="11333163" cy="639762"/>
          </a:xfrm>
        </p:spPr>
        <p:txBody>
          <a:bodyPr lIns="0" tIns="0" rIns="0" bIns="0">
            <a:noAutofit/>
          </a:bodyPr>
          <a:lstStyle>
            <a:lvl1pPr>
              <a:defRPr sz="1600"/>
            </a:lvl1pPr>
          </a:lstStyle>
          <a:p>
            <a:r>
              <a:rPr lang="ru-RU" b="0" dirty="0">
                <a:solidFill>
                  <a:schemeClr val="tx1"/>
                </a:solidFill>
                <a:latin typeface="+mj-lt"/>
              </a:rPr>
              <a:t>Образец подзаголовка</a:t>
            </a:r>
          </a:p>
        </p:txBody>
      </p:sp>
      <p:sp>
        <p:nvSpPr>
          <p:cNvPr id="16" name="Текст 15">
            <a:extLst>
              <a:ext uri="{FF2B5EF4-FFF2-40B4-BE49-F238E27FC236}">
                <a16:creationId xmlns:a16="http://schemas.microsoft.com/office/drawing/2014/main" id="{D82471DD-5463-514F-385D-CCA3199D730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124825" y="2659380"/>
            <a:ext cx="879475" cy="564198"/>
          </a:xfrm>
        </p:spPr>
        <p:txBody>
          <a:bodyPr lIns="0" tIns="0" rIns="0" bIns="0" anchor="ctr" anchorCtr="0">
            <a:normAutofit/>
          </a:bodyPr>
          <a:lstStyle>
            <a:lvl1pPr>
              <a:defRPr sz="3200">
                <a:solidFill>
                  <a:schemeClr val="accent2"/>
                </a:solidFill>
              </a:defRPr>
            </a:lvl1pPr>
          </a:lstStyle>
          <a:p>
            <a:pPr lvl="0"/>
            <a:r>
              <a:rPr lang="ru-RU" dirty="0"/>
              <a:t>01</a:t>
            </a:r>
          </a:p>
        </p:txBody>
      </p:sp>
      <p:sp>
        <p:nvSpPr>
          <p:cNvPr id="18" name="Текст 17">
            <a:extLst>
              <a:ext uri="{FF2B5EF4-FFF2-40B4-BE49-F238E27FC236}">
                <a16:creationId xmlns:a16="http://schemas.microsoft.com/office/drawing/2014/main" id="{6FCF4DD7-34B1-2194-E97F-326A452F145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9005888" y="2659856"/>
            <a:ext cx="2755899" cy="564357"/>
          </a:xfrm>
        </p:spPr>
        <p:txBody>
          <a:bodyPr lIns="0" tIns="0" rIns="0" bIns="0" anchor="ctr" anchorCtr="0">
            <a:noAutofit/>
          </a:bodyPr>
          <a:lstStyle>
            <a:lvl1pPr>
              <a:defRPr sz="1400" b="1"/>
            </a:lvl1pPr>
          </a:lstStyle>
          <a:p>
            <a:pPr lvl="0"/>
            <a:r>
              <a:rPr lang="ru-RU" dirty="0"/>
              <a:t>Ваш заголовок</a:t>
            </a:r>
          </a:p>
        </p:txBody>
      </p:sp>
      <p:sp>
        <p:nvSpPr>
          <p:cNvPr id="23" name="Заголовок 22">
            <a:extLst>
              <a:ext uri="{FF2B5EF4-FFF2-40B4-BE49-F238E27FC236}">
                <a16:creationId xmlns:a16="http://schemas.microsoft.com/office/drawing/2014/main" id="{DB340554-965C-3E86-59E2-08E2A062AA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8625" y="1514474"/>
            <a:ext cx="11333163" cy="533401"/>
          </a:xfrm>
        </p:spPr>
        <p:txBody>
          <a:bodyPr lIns="0" tIns="0" rIns="0" bIns="0" anchor="t" anchorCtr="0"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27" name="Объект 26">
            <a:extLst>
              <a:ext uri="{FF2B5EF4-FFF2-40B4-BE49-F238E27FC236}">
                <a16:creationId xmlns:a16="http://schemas.microsoft.com/office/drawing/2014/main" id="{D43E8FDA-33CB-1164-5B1C-2839BF423136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428625" y="2647951"/>
            <a:ext cx="7481888" cy="3779838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pPr lvl="0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7782517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бъект+текст с нумерацией+цифр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005D942-E1C3-35FF-1512-7E9F8A382294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124825" y="3805193"/>
            <a:ext cx="1712914" cy="984040"/>
          </a:xfrm>
        </p:spPr>
        <p:txBody>
          <a:bodyPr lIns="0" tIns="0" rIns="0" bIns="0">
            <a:normAutofit/>
          </a:bodyPr>
          <a:lstStyle>
            <a:lvl1pPr marL="0" indent="0" algn="l">
              <a:buNone/>
              <a:defRPr sz="1000"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Вставьте текст поясняющий цифру</a:t>
            </a:r>
          </a:p>
        </p:txBody>
      </p:sp>
      <p:sp>
        <p:nvSpPr>
          <p:cNvPr id="8" name="object 24">
            <a:extLst>
              <a:ext uri="{FF2B5EF4-FFF2-40B4-BE49-F238E27FC236}">
                <a16:creationId xmlns:a16="http://schemas.microsoft.com/office/drawing/2014/main" id="{9B2D5CEA-2973-CCCE-81EF-58DCB6C3BF3A}"/>
              </a:ext>
            </a:extLst>
          </p:cNvPr>
          <p:cNvSpPr/>
          <p:nvPr userDrawn="1"/>
        </p:nvSpPr>
        <p:spPr>
          <a:xfrm>
            <a:off x="8817916" y="2751125"/>
            <a:ext cx="45719" cy="318305"/>
          </a:xfrm>
          <a:custGeom>
            <a:avLst/>
            <a:gdLst/>
            <a:ahLst/>
            <a:cxnLst/>
            <a:rect l="l" t="t" r="r" b="b"/>
            <a:pathLst>
              <a:path h="288289">
                <a:moveTo>
                  <a:pt x="0" y="0"/>
                </a:moveTo>
                <a:lnTo>
                  <a:pt x="0" y="287997"/>
                </a:lnTo>
              </a:path>
            </a:pathLst>
          </a:custGeom>
          <a:ln w="25400">
            <a:solidFill>
              <a:srgbClr val="A7B6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25">
            <a:extLst>
              <a:ext uri="{FF2B5EF4-FFF2-40B4-BE49-F238E27FC236}">
                <a16:creationId xmlns:a16="http://schemas.microsoft.com/office/drawing/2014/main" id="{E8671979-6D82-3F29-A9A2-ABB3DCFDFC05}"/>
              </a:ext>
            </a:extLst>
          </p:cNvPr>
          <p:cNvSpPr/>
          <p:nvPr userDrawn="1"/>
        </p:nvSpPr>
        <p:spPr>
          <a:xfrm>
            <a:off x="8128079" y="3232150"/>
            <a:ext cx="3632200" cy="0"/>
          </a:xfrm>
          <a:custGeom>
            <a:avLst/>
            <a:gdLst/>
            <a:ahLst/>
            <a:cxnLst/>
            <a:rect l="l" t="t" r="r" b="b"/>
            <a:pathLst>
              <a:path w="3632200">
                <a:moveTo>
                  <a:pt x="0" y="0"/>
                </a:moveTo>
                <a:lnTo>
                  <a:pt x="3632034" y="0"/>
                </a:lnTo>
              </a:path>
            </a:pathLst>
          </a:custGeom>
          <a:ln w="25400">
            <a:solidFill>
              <a:srgbClr val="A7B6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Текст 11">
            <a:extLst>
              <a:ext uri="{FF2B5EF4-FFF2-40B4-BE49-F238E27FC236}">
                <a16:creationId xmlns:a16="http://schemas.microsoft.com/office/drawing/2014/main" id="{3E35C2DC-EF9D-6FB5-1CCC-B86196AAF21B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28624" y="1912938"/>
            <a:ext cx="11333163" cy="639762"/>
          </a:xfrm>
        </p:spPr>
        <p:txBody>
          <a:bodyPr lIns="0" tIns="0" rIns="0" bIns="0">
            <a:noAutofit/>
          </a:bodyPr>
          <a:lstStyle>
            <a:lvl1pPr>
              <a:defRPr sz="1600"/>
            </a:lvl1pPr>
          </a:lstStyle>
          <a:p>
            <a:r>
              <a:rPr lang="ru-RU" b="0" dirty="0">
                <a:solidFill>
                  <a:schemeClr val="tx1"/>
                </a:solidFill>
                <a:latin typeface="+mj-lt"/>
              </a:rPr>
              <a:t>Образец подзаголовка</a:t>
            </a:r>
          </a:p>
        </p:txBody>
      </p:sp>
      <p:sp>
        <p:nvSpPr>
          <p:cNvPr id="16" name="Текст 15">
            <a:extLst>
              <a:ext uri="{FF2B5EF4-FFF2-40B4-BE49-F238E27FC236}">
                <a16:creationId xmlns:a16="http://schemas.microsoft.com/office/drawing/2014/main" id="{D82471DD-5463-514F-385D-CCA3199D730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124825" y="2659380"/>
            <a:ext cx="879475" cy="564198"/>
          </a:xfrm>
        </p:spPr>
        <p:txBody>
          <a:bodyPr lIns="0" tIns="0" rIns="0" bIns="0" anchor="ctr" anchorCtr="0">
            <a:normAutofit/>
          </a:bodyPr>
          <a:lstStyle>
            <a:lvl1pPr>
              <a:defRPr sz="3200">
                <a:solidFill>
                  <a:schemeClr val="accent2"/>
                </a:solidFill>
              </a:defRPr>
            </a:lvl1pPr>
          </a:lstStyle>
          <a:p>
            <a:pPr lvl="0"/>
            <a:r>
              <a:rPr lang="ru-RU" dirty="0"/>
              <a:t>01</a:t>
            </a:r>
          </a:p>
        </p:txBody>
      </p:sp>
      <p:sp>
        <p:nvSpPr>
          <p:cNvPr id="18" name="Текст 17">
            <a:extLst>
              <a:ext uri="{FF2B5EF4-FFF2-40B4-BE49-F238E27FC236}">
                <a16:creationId xmlns:a16="http://schemas.microsoft.com/office/drawing/2014/main" id="{6FCF4DD7-34B1-2194-E97F-326A452F145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9005888" y="2659856"/>
            <a:ext cx="2755899" cy="564357"/>
          </a:xfrm>
        </p:spPr>
        <p:txBody>
          <a:bodyPr lIns="0" tIns="0" rIns="0" bIns="0" anchor="ctr" anchorCtr="0">
            <a:noAutofit/>
          </a:bodyPr>
          <a:lstStyle>
            <a:lvl1pPr>
              <a:defRPr sz="1400" b="1"/>
            </a:lvl1pPr>
          </a:lstStyle>
          <a:p>
            <a:pPr lvl="0"/>
            <a:r>
              <a:rPr lang="ru-RU" dirty="0"/>
              <a:t>Ваш заголовок</a:t>
            </a:r>
          </a:p>
        </p:txBody>
      </p:sp>
      <p:sp>
        <p:nvSpPr>
          <p:cNvPr id="23" name="Заголовок 22">
            <a:extLst>
              <a:ext uri="{FF2B5EF4-FFF2-40B4-BE49-F238E27FC236}">
                <a16:creationId xmlns:a16="http://schemas.microsoft.com/office/drawing/2014/main" id="{DB340554-965C-3E86-59E2-08E2A062AA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8625" y="1514474"/>
            <a:ext cx="11333163" cy="533401"/>
          </a:xfrm>
        </p:spPr>
        <p:txBody>
          <a:bodyPr lIns="0" tIns="0" rIns="0" bIns="0" anchor="t" anchorCtr="0"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27" name="Объект 26">
            <a:extLst>
              <a:ext uri="{FF2B5EF4-FFF2-40B4-BE49-F238E27FC236}">
                <a16:creationId xmlns:a16="http://schemas.microsoft.com/office/drawing/2014/main" id="{D43E8FDA-33CB-1164-5B1C-2839BF423136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428625" y="2647951"/>
            <a:ext cx="7481888" cy="3779838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pPr lvl="0"/>
            <a:endParaRPr lang="ru-RU" dirty="0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CC17DEC5-1439-FD44-3FC7-AC8CC70B268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24825" y="3442711"/>
            <a:ext cx="1712913" cy="360099"/>
          </a:xfrm>
        </p:spPr>
        <p:txBody>
          <a:bodyPr lIns="0" tIns="0" rIns="0" bIns="0" anchor="b" anchorCtr="0">
            <a:spAutoFit/>
          </a:bodyPr>
          <a:lstStyle>
            <a:lvl1pPr>
              <a:defRPr sz="2600">
                <a:solidFill>
                  <a:schemeClr val="accent1"/>
                </a:solidFill>
              </a:defRPr>
            </a:lvl1pPr>
          </a:lstStyle>
          <a:p>
            <a:pPr lvl="0"/>
            <a:r>
              <a:rPr lang="ru-RU" dirty="0"/>
              <a:t>ЦИФРА</a:t>
            </a:r>
          </a:p>
        </p:txBody>
      </p:sp>
      <p:sp>
        <p:nvSpPr>
          <p:cNvPr id="6" name="Текст 3">
            <a:extLst>
              <a:ext uri="{FF2B5EF4-FFF2-40B4-BE49-F238E27FC236}">
                <a16:creationId xmlns:a16="http://schemas.microsoft.com/office/drawing/2014/main" id="{724778EA-D2F4-DDE9-2290-6A7219A6B23B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0053639" y="3442711"/>
            <a:ext cx="1708150" cy="360099"/>
          </a:xfrm>
        </p:spPr>
        <p:txBody>
          <a:bodyPr wrap="square" lIns="0" tIns="0" rIns="0" bIns="0" anchor="b" anchorCtr="0">
            <a:spAutoFit/>
          </a:bodyPr>
          <a:lstStyle>
            <a:lvl1pPr>
              <a:defRPr sz="2600">
                <a:solidFill>
                  <a:schemeClr val="accent1"/>
                </a:solidFill>
              </a:defRPr>
            </a:lvl1pPr>
          </a:lstStyle>
          <a:p>
            <a:pPr lvl="0"/>
            <a:r>
              <a:rPr lang="ru-RU" dirty="0"/>
              <a:t>ЦИФРА</a:t>
            </a:r>
          </a:p>
        </p:txBody>
      </p:sp>
      <p:sp>
        <p:nvSpPr>
          <p:cNvPr id="11" name="Текст 10">
            <a:extLst>
              <a:ext uri="{FF2B5EF4-FFF2-40B4-BE49-F238E27FC236}">
                <a16:creationId xmlns:a16="http://schemas.microsoft.com/office/drawing/2014/main" id="{2E9F5B46-78A6-6329-223E-8BE95148A6D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0053638" y="3808158"/>
            <a:ext cx="1708150" cy="971550"/>
          </a:xfrm>
        </p:spPr>
        <p:txBody>
          <a:bodyPr lIns="0" tIns="0" rIns="0" bIns="0">
            <a:normAutofit/>
          </a:bodyPr>
          <a:lstStyle>
            <a:lvl1pPr>
              <a:defRPr sz="1000"/>
            </a:lvl1pPr>
          </a:lstStyle>
          <a:p>
            <a:pPr lvl="0"/>
            <a:r>
              <a:rPr lang="ru-RU" dirty="0"/>
              <a:t>Вставьте текст поясняющий цифру</a:t>
            </a:r>
          </a:p>
        </p:txBody>
      </p:sp>
      <p:sp>
        <p:nvSpPr>
          <p:cNvPr id="14" name="Текст 3">
            <a:extLst>
              <a:ext uri="{FF2B5EF4-FFF2-40B4-BE49-F238E27FC236}">
                <a16:creationId xmlns:a16="http://schemas.microsoft.com/office/drawing/2014/main" id="{61099B6C-8E7C-6CCA-C8CA-63EF28242F8F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8124825" y="5104929"/>
            <a:ext cx="1712913" cy="360099"/>
          </a:xfrm>
        </p:spPr>
        <p:txBody>
          <a:bodyPr lIns="0" tIns="0" rIns="0" bIns="0" anchor="b" anchorCtr="0">
            <a:spAutoFit/>
          </a:bodyPr>
          <a:lstStyle>
            <a:lvl1pPr>
              <a:defRPr sz="2600">
                <a:solidFill>
                  <a:schemeClr val="accent1"/>
                </a:solidFill>
              </a:defRPr>
            </a:lvl1pPr>
          </a:lstStyle>
          <a:p>
            <a:pPr lvl="0"/>
            <a:r>
              <a:rPr lang="ru-RU" dirty="0"/>
              <a:t>ЦИФРА</a:t>
            </a:r>
          </a:p>
        </p:txBody>
      </p:sp>
      <p:sp>
        <p:nvSpPr>
          <p:cNvPr id="15" name="Текст 3">
            <a:extLst>
              <a:ext uri="{FF2B5EF4-FFF2-40B4-BE49-F238E27FC236}">
                <a16:creationId xmlns:a16="http://schemas.microsoft.com/office/drawing/2014/main" id="{9375DEB7-CF88-11F8-FE59-33A069F566D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10053639" y="5104929"/>
            <a:ext cx="1708150" cy="360099"/>
          </a:xfrm>
        </p:spPr>
        <p:txBody>
          <a:bodyPr wrap="square" lIns="0" tIns="0" rIns="0" bIns="0" anchor="b" anchorCtr="0">
            <a:spAutoFit/>
          </a:bodyPr>
          <a:lstStyle>
            <a:lvl1pPr>
              <a:defRPr sz="2600">
                <a:solidFill>
                  <a:schemeClr val="accent1"/>
                </a:solidFill>
              </a:defRPr>
            </a:lvl1pPr>
          </a:lstStyle>
          <a:p>
            <a:pPr lvl="0"/>
            <a:r>
              <a:rPr lang="ru-RU" dirty="0"/>
              <a:t>ЦИФРА</a:t>
            </a:r>
          </a:p>
        </p:txBody>
      </p:sp>
      <p:sp>
        <p:nvSpPr>
          <p:cNvPr id="17" name="Текст 10">
            <a:extLst>
              <a:ext uri="{FF2B5EF4-FFF2-40B4-BE49-F238E27FC236}">
                <a16:creationId xmlns:a16="http://schemas.microsoft.com/office/drawing/2014/main" id="{8D4EFAEB-5079-474B-83AA-5B57670244B6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10053638" y="5470376"/>
            <a:ext cx="1708150" cy="957412"/>
          </a:xfrm>
        </p:spPr>
        <p:txBody>
          <a:bodyPr lIns="0" tIns="0" rIns="0" bIns="0">
            <a:normAutofit/>
          </a:bodyPr>
          <a:lstStyle>
            <a:lvl1pPr>
              <a:defRPr sz="1000"/>
            </a:lvl1pPr>
          </a:lstStyle>
          <a:p>
            <a:pPr lvl="0"/>
            <a:r>
              <a:rPr lang="ru-RU" dirty="0"/>
              <a:t>Вставьте текст поясняющий цифру</a:t>
            </a:r>
          </a:p>
        </p:txBody>
      </p:sp>
      <p:sp>
        <p:nvSpPr>
          <p:cNvPr id="19" name="Текст 10">
            <a:extLst>
              <a:ext uri="{FF2B5EF4-FFF2-40B4-BE49-F238E27FC236}">
                <a16:creationId xmlns:a16="http://schemas.microsoft.com/office/drawing/2014/main" id="{B0ED6B33-4DB9-66AC-19CF-EAFC15DD58E8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29588" y="5469582"/>
            <a:ext cx="1708150" cy="958205"/>
          </a:xfrm>
        </p:spPr>
        <p:txBody>
          <a:bodyPr lIns="0" tIns="0" rIns="0" bIns="0">
            <a:normAutofit/>
          </a:bodyPr>
          <a:lstStyle>
            <a:lvl1pPr>
              <a:defRPr sz="1000"/>
            </a:lvl1pPr>
          </a:lstStyle>
          <a:p>
            <a:pPr lvl="0"/>
            <a:r>
              <a:rPr lang="ru-RU" dirty="0"/>
              <a:t>Вставьте текст поясняющий цифру</a:t>
            </a:r>
          </a:p>
        </p:txBody>
      </p:sp>
    </p:spTree>
    <p:extLst>
      <p:ext uri="{BB962C8B-B14F-4D97-AF65-F5344CB8AC3E}">
        <p14:creationId xmlns:p14="http://schemas.microsoft.com/office/powerpoint/2010/main" val="214719978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ри прямоугольных фото с текс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Текст 11">
            <a:extLst>
              <a:ext uri="{FF2B5EF4-FFF2-40B4-BE49-F238E27FC236}">
                <a16:creationId xmlns:a16="http://schemas.microsoft.com/office/drawing/2014/main" id="{3E35C2DC-EF9D-6FB5-1CCC-B86196AAF21B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28624" y="1912938"/>
            <a:ext cx="11333163" cy="639762"/>
          </a:xfrm>
        </p:spPr>
        <p:txBody>
          <a:bodyPr lIns="0" tIns="0" rIns="0" bIns="0">
            <a:noAutofit/>
          </a:bodyPr>
          <a:lstStyle>
            <a:lvl1pPr>
              <a:defRPr sz="1600"/>
            </a:lvl1pPr>
          </a:lstStyle>
          <a:p>
            <a:r>
              <a:rPr lang="ru-RU" b="0" dirty="0">
                <a:solidFill>
                  <a:schemeClr val="tx1"/>
                </a:solidFill>
                <a:latin typeface="+mj-lt"/>
              </a:rPr>
              <a:t>Образец подзаголовка</a:t>
            </a:r>
          </a:p>
        </p:txBody>
      </p:sp>
      <p:sp>
        <p:nvSpPr>
          <p:cNvPr id="23" name="Заголовок 22">
            <a:extLst>
              <a:ext uri="{FF2B5EF4-FFF2-40B4-BE49-F238E27FC236}">
                <a16:creationId xmlns:a16="http://schemas.microsoft.com/office/drawing/2014/main" id="{DB340554-965C-3E86-59E2-08E2A062AA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8625" y="1514474"/>
            <a:ext cx="11333163" cy="533401"/>
          </a:xfrm>
        </p:spPr>
        <p:txBody>
          <a:bodyPr lIns="0" tIns="0" rIns="0" bIns="0" anchor="t" anchorCtr="0"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5" name="Рисунок 4">
            <a:extLst>
              <a:ext uri="{FF2B5EF4-FFF2-40B4-BE49-F238E27FC236}">
                <a16:creationId xmlns:a16="http://schemas.microsoft.com/office/drawing/2014/main" id="{6D9FEEED-5166-3567-7C25-A43D0FFDEF91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428625" y="2600326"/>
            <a:ext cx="3632200" cy="2257424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endParaRPr lang="ru-RU"/>
          </a:p>
        </p:txBody>
      </p:sp>
      <p:sp>
        <p:nvSpPr>
          <p:cNvPr id="13" name="Рисунок 4">
            <a:extLst>
              <a:ext uri="{FF2B5EF4-FFF2-40B4-BE49-F238E27FC236}">
                <a16:creationId xmlns:a16="http://schemas.microsoft.com/office/drawing/2014/main" id="{B1DCF2A3-8265-1F35-43B7-C764802DE02A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4276725" y="2600326"/>
            <a:ext cx="3632200" cy="2257424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endParaRPr lang="ru-RU"/>
          </a:p>
        </p:txBody>
      </p:sp>
      <p:sp>
        <p:nvSpPr>
          <p:cNvPr id="22" name="Рисунок 4">
            <a:extLst>
              <a:ext uri="{FF2B5EF4-FFF2-40B4-BE49-F238E27FC236}">
                <a16:creationId xmlns:a16="http://schemas.microsoft.com/office/drawing/2014/main" id="{C9F94830-6191-70C6-FC8B-AE2F04448B09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8124825" y="2600326"/>
            <a:ext cx="3632200" cy="2257424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endParaRPr lang="ru-RU"/>
          </a:p>
        </p:txBody>
      </p:sp>
      <p:sp>
        <p:nvSpPr>
          <p:cNvPr id="15" name="Подзаголовок 2">
            <a:extLst>
              <a:ext uri="{FF2B5EF4-FFF2-40B4-BE49-F238E27FC236}">
                <a16:creationId xmlns:a16="http://schemas.microsoft.com/office/drawing/2014/main" id="{EB10767C-8421-4CEE-FDF0-1D9F503AB19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23862" y="5362575"/>
            <a:ext cx="3636963" cy="1065213"/>
          </a:xfrm>
        </p:spPr>
        <p:txBody>
          <a:bodyPr lIns="0" tIns="0" rIns="0" bIns="0">
            <a:normAutofit/>
          </a:bodyPr>
          <a:lstStyle>
            <a:lvl1pPr marL="0" indent="0" algn="l">
              <a:buNone/>
              <a:defRPr sz="1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Поместите сюда свой текст</a:t>
            </a:r>
          </a:p>
        </p:txBody>
      </p:sp>
      <p:sp>
        <p:nvSpPr>
          <p:cNvPr id="16" name="Текст 17">
            <a:extLst>
              <a:ext uri="{FF2B5EF4-FFF2-40B4-BE49-F238E27FC236}">
                <a16:creationId xmlns:a16="http://schemas.microsoft.com/office/drawing/2014/main" id="{7705652B-4AA4-8C89-FD7F-739D2633E80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28625" y="5008983"/>
            <a:ext cx="3632200" cy="339305"/>
          </a:xfrm>
        </p:spPr>
        <p:txBody>
          <a:bodyPr lIns="0" tIns="72000" rIns="0" bIns="72000" anchor="b" anchorCtr="0">
            <a:spAutoFit/>
          </a:bodyPr>
          <a:lstStyle>
            <a:lvl1pPr>
              <a:defRPr sz="1400" b="1"/>
            </a:lvl1pPr>
          </a:lstStyle>
          <a:p>
            <a:pPr lvl="0"/>
            <a:r>
              <a:rPr lang="ru-RU" dirty="0"/>
              <a:t>Ваш заголовок</a:t>
            </a:r>
          </a:p>
        </p:txBody>
      </p:sp>
      <p:sp>
        <p:nvSpPr>
          <p:cNvPr id="18" name="Текст 17">
            <a:extLst>
              <a:ext uri="{FF2B5EF4-FFF2-40B4-BE49-F238E27FC236}">
                <a16:creationId xmlns:a16="http://schemas.microsoft.com/office/drawing/2014/main" id="{91353F67-8E41-91E5-854C-53A243FCAC91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4281488" y="5008983"/>
            <a:ext cx="3632200" cy="339305"/>
          </a:xfrm>
        </p:spPr>
        <p:txBody>
          <a:bodyPr lIns="0" tIns="72000" rIns="0" bIns="72000" anchor="b" anchorCtr="0">
            <a:spAutoFit/>
          </a:bodyPr>
          <a:lstStyle>
            <a:lvl1pPr>
              <a:defRPr sz="1400" b="1"/>
            </a:lvl1pPr>
          </a:lstStyle>
          <a:p>
            <a:pPr lvl="0"/>
            <a:r>
              <a:rPr lang="ru-RU" dirty="0"/>
              <a:t>Ваш заголовок</a:t>
            </a:r>
          </a:p>
        </p:txBody>
      </p:sp>
      <p:sp>
        <p:nvSpPr>
          <p:cNvPr id="20" name="Текст 17">
            <a:extLst>
              <a:ext uri="{FF2B5EF4-FFF2-40B4-BE49-F238E27FC236}">
                <a16:creationId xmlns:a16="http://schemas.microsoft.com/office/drawing/2014/main" id="{7D8ADCDD-FC82-D566-7510-46832C066286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8124825" y="5011365"/>
            <a:ext cx="3632200" cy="339305"/>
          </a:xfrm>
        </p:spPr>
        <p:txBody>
          <a:bodyPr lIns="0" tIns="72000" rIns="0" bIns="72000" anchor="b" anchorCtr="0">
            <a:spAutoFit/>
          </a:bodyPr>
          <a:lstStyle>
            <a:lvl1pPr>
              <a:defRPr sz="1400" b="1"/>
            </a:lvl1pPr>
          </a:lstStyle>
          <a:p>
            <a:pPr lvl="0"/>
            <a:r>
              <a:rPr lang="ru-RU" dirty="0"/>
              <a:t>Ваш заголовок</a:t>
            </a:r>
          </a:p>
        </p:txBody>
      </p:sp>
      <p:sp>
        <p:nvSpPr>
          <p:cNvPr id="25" name="Текст 24">
            <a:extLst>
              <a:ext uri="{FF2B5EF4-FFF2-40B4-BE49-F238E27FC236}">
                <a16:creationId xmlns:a16="http://schemas.microsoft.com/office/drawing/2014/main" id="{B984B5B8-8A0A-C597-E0B8-9AC1FAF243F9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4276725" y="5353050"/>
            <a:ext cx="3633788" cy="1074738"/>
          </a:xfrm>
        </p:spPr>
        <p:txBody>
          <a:bodyPr lIns="0" tIns="0" rIns="0" bIns="0"/>
          <a:lstStyle/>
          <a:p>
            <a:r>
              <a:rPr lang="ru-RU" dirty="0"/>
              <a:t>Поместите сюда свой текст</a:t>
            </a:r>
          </a:p>
        </p:txBody>
      </p:sp>
      <p:sp>
        <p:nvSpPr>
          <p:cNvPr id="26" name="Текст 24">
            <a:extLst>
              <a:ext uri="{FF2B5EF4-FFF2-40B4-BE49-F238E27FC236}">
                <a16:creationId xmlns:a16="http://schemas.microsoft.com/office/drawing/2014/main" id="{AAA7E415-D972-AA56-EEAA-CDE0573380FD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8124825" y="5353050"/>
            <a:ext cx="3633788" cy="1074738"/>
          </a:xfrm>
        </p:spPr>
        <p:txBody>
          <a:bodyPr lIns="0" tIns="0" rIns="0" bIns="0"/>
          <a:lstStyle/>
          <a:p>
            <a:r>
              <a:rPr lang="ru-RU" dirty="0"/>
              <a:t>Поместите сюда свой текст</a:t>
            </a:r>
          </a:p>
        </p:txBody>
      </p:sp>
    </p:spTree>
    <p:extLst>
      <p:ext uri="{BB962C8B-B14F-4D97-AF65-F5344CB8AC3E}">
        <p14:creationId xmlns:p14="http://schemas.microsoft.com/office/powerpoint/2010/main" val="354990355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ри круглых фото с текс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Текст 11">
            <a:extLst>
              <a:ext uri="{FF2B5EF4-FFF2-40B4-BE49-F238E27FC236}">
                <a16:creationId xmlns:a16="http://schemas.microsoft.com/office/drawing/2014/main" id="{3E35C2DC-EF9D-6FB5-1CCC-B86196AAF21B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28624" y="1912938"/>
            <a:ext cx="11333163" cy="639762"/>
          </a:xfrm>
        </p:spPr>
        <p:txBody>
          <a:bodyPr lIns="0" tIns="0" rIns="0" bIns="0">
            <a:noAutofit/>
          </a:bodyPr>
          <a:lstStyle>
            <a:lvl1pPr>
              <a:defRPr sz="1600"/>
            </a:lvl1pPr>
          </a:lstStyle>
          <a:p>
            <a:r>
              <a:rPr lang="ru-RU" b="0" dirty="0">
                <a:solidFill>
                  <a:schemeClr val="tx1"/>
                </a:solidFill>
                <a:latin typeface="+mj-lt"/>
              </a:rPr>
              <a:t>Образец подзаголовка</a:t>
            </a:r>
          </a:p>
        </p:txBody>
      </p:sp>
      <p:sp>
        <p:nvSpPr>
          <p:cNvPr id="23" name="Заголовок 22">
            <a:extLst>
              <a:ext uri="{FF2B5EF4-FFF2-40B4-BE49-F238E27FC236}">
                <a16:creationId xmlns:a16="http://schemas.microsoft.com/office/drawing/2014/main" id="{DB340554-965C-3E86-59E2-08E2A062AA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8625" y="1514474"/>
            <a:ext cx="11333163" cy="533401"/>
          </a:xfrm>
        </p:spPr>
        <p:txBody>
          <a:bodyPr lIns="0" tIns="0" rIns="0" bIns="0" anchor="t" anchorCtr="0"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5" name="Рисунок 4">
            <a:extLst>
              <a:ext uri="{FF2B5EF4-FFF2-40B4-BE49-F238E27FC236}">
                <a16:creationId xmlns:a16="http://schemas.microsoft.com/office/drawing/2014/main" id="{6D9FEEED-5166-3567-7C25-A43D0FFDEF91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1114425" y="2600326"/>
            <a:ext cx="2257200" cy="2257424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/>
          <a:p>
            <a:endParaRPr lang="ru-RU"/>
          </a:p>
        </p:txBody>
      </p:sp>
      <p:sp>
        <p:nvSpPr>
          <p:cNvPr id="15" name="Подзаголовок 2">
            <a:extLst>
              <a:ext uri="{FF2B5EF4-FFF2-40B4-BE49-F238E27FC236}">
                <a16:creationId xmlns:a16="http://schemas.microsoft.com/office/drawing/2014/main" id="{EB10767C-8421-4CEE-FDF0-1D9F503AB19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23862" y="5362575"/>
            <a:ext cx="3636963" cy="1065213"/>
          </a:xfrm>
        </p:spPr>
        <p:txBody>
          <a:bodyPr lIns="0" tIns="0" rIns="0" bIns="0">
            <a:normAutofit/>
          </a:bodyPr>
          <a:lstStyle>
            <a:lvl1pPr marL="0" indent="0" algn="ctr">
              <a:buNone/>
              <a:defRPr sz="1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Поместите сюда свой текст</a:t>
            </a:r>
          </a:p>
        </p:txBody>
      </p:sp>
      <p:sp>
        <p:nvSpPr>
          <p:cNvPr id="16" name="Текст 17">
            <a:extLst>
              <a:ext uri="{FF2B5EF4-FFF2-40B4-BE49-F238E27FC236}">
                <a16:creationId xmlns:a16="http://schemas.microsoft.com/office/drawing/2014/main" id="{7705652B-4AA4-8C89-FD7F-739D2633E80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28625" y="5008983"/>
            <a:ext cx="3632200" cy="339305"/>
          </a:xfrm>
        </p:spPr>
        <p:txBody>
          <a:bodyPr lIns="0" tIns="72000" rIns="0" bIns="72000" anchor="b" anchorCtr="0">
            <a:spAutoFit/>
          </a:bodyPr>
          <a:lstStyle>
            <a:lvl1pPr algn="ctr">
              <a:defRPr sz="1400" b="1"/>
            </a:lvl1pPr>
          </a:lstStyle>
          <a:p>
            <a:pPr lvl="0"/>
            <a:r>
              <a:rPr lang="ru-RU" dirty="0"/>
              <a:t>Ваш заголовок</a:t>
            </a:r>
          </a:p>
        </p:txBody>
      </p:sp>
      <p:sp>
        <p:nvSpPr>
          <p:cNvPr id="18" name="Текст 17">
            <a:extLst>
              <a:ext uri="{FF2B5EF4-FFF2-40B4-BE49-F238E27FC236}">
                <a16:creationId xmlns:a16="http://schemas.microsoft.com/office/drawing/2014/main" id="{91353F67-8E41-91E5-854C-53A243FCAC91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4281488" y="5008983"/>
            <a:ext cx="3632200" cy="339305"/>
          </a:xfrm>
        </p:spPr>
        <p:txBody>
          <a:bodyPr lIns="0" tIns="72000" rIns="0" bIns="72000" anchor="b" anchorCtr="0">
            <a:spAutoFit/>
          </a:bodyPr>
          <a:lstStyle>
            <a:lvl1pPr algn="ctr">
              <a:defRPr sz="1400" b="1"/>
            </a:lvl1pPr>
          </a:lstStyle>
          <a:p>
            <a:pPr lvl="0"/>
            <a:r>
              <a:rPr lang="ru-RU" dirty="0"/>
              <a:t>Ваш заголовок</a:t>
            </a:r>
          </a:p>
        </p:txBody>
      </p:sp>
      <p:sp>
        <p:nvSpPr>
          <p:cNvPr id="20" name="Текст 17">
            <a:extLst>
              <a:ext uri="{FF2B5EF4-FFF2-40B4-BE49-F238E27FC236}">
                <a16:creationId xmlns:a16="http://schemas.microsoft.com/office/drawing/2014/main" id="{7D8ADCDD-FC82-D566-7510-46832C066286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8124825" y="5011365"/>
            <a:ext cx="3632200" cy="339305"/>
          </a:xfrm>
        </p:spPr>
        <p:txBody>
          <a:bodyPr lIns="0" tIns="72000" rIns="0" bIns="72000" anchor="b" anchorCtr="0">
            <a:spAutoFit/>
          </a:bodyPr>
          <a:lstStyle>
            <a:lvl1pPr algn="ctr">
              <a:defRPr sz="1400" b="1"/>
            </a:lvl1pPr>
          </a:lstStyle>
          <a:p>
            <a:pPr lvl="0"/>
            <a:r>
              <a:rPr lang="ru-RU" dirty="0"/>
              <a:t>Ваш заголовок</a:t>
            </a:r>
          </a:p>
        </p:txBody>
      </p:sp>
      <p:sp>
        <p:nvSpPr>
          <p:cNvPr id="25" name="Текст 24">
            <a:extLst>
              <a:ext uri="{FF2B5EF4-FFF2-40B4-BE49-F238E27FC236}">
                <a16:creationId xmlns:a16="http://schemas.microsoft.com/office/drawing/2014/main" id="{B984B5B8-8A0A-C597-E0B8-9AC1FAF243F9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4276725" y="5353050"/>
            <a:ext cx="3633788" cy="1074738"/>
          </a:xfrm>
        </p:spPr>
        <p:txBody>
          <a:bodyPr lIns="0" tIns="0" rIns="0" bIns="0"/>
          <a:lstStyle>
            <a:lvl1pPr algn="ctr">
              <a:defRPr/>
            </a:lvl1pPr>
          </a:lstStyle>
          <a:p>
            <a:r>
              <a:rPr lang="ru-RU" dirty="0"/>
              <a:t>Поместите сюда свой текст</a:t>
            </a:r>
          </a:p>
        </p:txBody>
      </p:sp>
      <p:sp>
        <p:nvSpPr>
          <p:cNvPr id="26" name="Текст 24">
            <a:extLst>
              <a:ext uri="{FF2B5EF4-FFF2-40B4-BE49-F238E27FC236}">
                <a16:creationId xmlns:a16="http://schemas.microsoft.com/office/drawing/2014/main" id="{AAA7E415-D972-AA56-EEAA-CDE0573380FD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8124825" y="5353050"/>
            <a:ext cx="3633788" cy="1074738"/>
          </a:xfrm>
        </p:spPr>
        <p:txBody>
          <a:bodyPr lIns="0" tIns="0" rIns="0" bIns="0"/>
          <a:lstStyle>
            <a:lvl1pPr algn="ctr">
              <a:defRPr/>
            </a:lvl1pPr>
          </a:lstStyle>
          <a:p>
            <a:r>
              <a:rPr lang="ru-RU" dirty="0"/>
              <a:t>Поместите сюда свой текст</a:t>
            </a:r>
          </a:p>
        </p:txBody>
      </p:sp>
      <p:sp>
        <p:nvSpPr>
          <p:cNvPr id="2" name="Рисунок 4">
            <a:extLst>
              <a:ext uri="{FF2B5EF4-FFF2-40B4-BE49-F238E27FC236}">
                <a16:creationId xmlns:a16="http://schemas.microsoft.com/office/drawing/2014/main" id="{3E6F4F7F-2D2D-1392-5F2E-C34EBA77815E}"/>
              </a:ext>
            </a:extLst>
          </p:cNvPr>
          <p:cNvSpPr>
            <a:spLocks noGrp="1"/>
          </p:cNvSpPr>
          <p:nvPr>
            <p:ph type="pic" sz="quarter" idx="31"/>
          </p:nvPr>
        </p:nvSpPr>
        <p:spPr>
          <a:xfrm>
            <a:off x="4963839" y="2600326"/>
            <a:ext cx="2257200" cy="2257424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/>
          <a:p>
            <a:endParaRPr lang="ru-RU"/>
          </a:p>
        </p:txBody>
      </p:sp>
      <p:sp>
        <p:nvSpPr>
          <p:cNvPr id="3" name="Рисунок 4">
            <a:extLst>
              <a:ext uri="{FF2B5EF4-FFF2-40B4-BE49-F238E27FC236}">
                <a16:creationId xmlns:a16="http://schemas.microsoft.com/office/drawing/2014/main" id="{DD12F36E-08D1-D5A6-5F6C-BAFFBBB04EE6}"/>
              </a:ext>
            </a:extLst>
          </p:cNvPr>
          <p:cNvSpPr>
            <a:spLocks noGrp="1"/>
          </p:cNvSpPr>
          <p:nvPr>
            <p:ph type="pic" sz="quarter" idx="32"/>
          </p:nvPr>
        </p:nvSpPr>
        <p:spPr>
          <a:xfrm>
            <a:off x="8813254" y="2564904"/>
            <a:ext cx="2257200" cy="2257424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772536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Четыре круглых фото с текс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Текст 11">
            <a:extLst>
              <a:ext uri="{FF2B5EF4-FFF2-40B4-BE49-F238E27FC236}">
                <a16:creationId xmlns:a16="http://schemas.microsoft.com/office/drawing/2014/main" id="{3E35C2DC-EF9D-6FB5-1CCC-B86196AAF21B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28624" y="1912938"/>
            <a:ext cx="11333163" cy="639762"/>
          </a:xfrm>
        </p:spPr>
        <p:txBody>
          <a:bodyPr lIns="0" tIns="0" rIns="0" bIns="0">
            <a:noAutofit/>
          </a:bodyPr>
          <a:lstStyle>
            <a:lvl1pPr>
              <a:defRPr sz="1600"/>
            </a:lvl1pPr>
          </a:lstStyle>
          <a:p>
            <a:r>
              <a:rPr lang="ru-RU" b="0" dirty="0">
                <a:solidFill>
                  <a:schemeClr val="tx1"/>
                </a:solidFill>
                <a:latin typeface="+mj-lt"/>
              </a:rPr>
              <a:t>Образец подзаголовка</a:t>
            </a:r>
          </a:p>
        </p:txBody>
      </p:sp>
      <p:sp>
        <p:nvSpPr>
          <p:cNvPr id="23" name="Заголовок 22">
            <a:extLst>
              <a:ext uri="{FF2B5EF4-FFF2-40B4-BE49-F238E27FC236}">
                <a16:creationId xmlns:a16="http://schemas.microsoft.com/office/drawing/2014/main" id="{DB340554-965C-3E86-59E2-08E2A062AA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8625" y="1514474"/>
            <a:ext cx="11333163" cy="533401"/>
          </a:xfrm>
        </p:spPr>
        <p:txBody>
          <a:bodyPr lIns="0" tIns="0" rIns="0" bIns="0" anchor="t" anchorCtr="0"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5" name="Рисунок 4">
            <a:extLst>
              <a:ext uri="{FF2B5EF4-FFF2-40B4-BE49-F238E27FC236}">
                <a16:creationId xmlns:a16="http://schemas.microsoft.com/office/drawing/2014/main" id="{6D9FEEED-5166-3567-7C25-A43D0FFDEF91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638175" y="2647951"/>
            <a:ext cx="2257200" cy="2257424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/>
          <a:p>
            <a:endParaRPr lang="ru-RU"/>
          </a:p>
        </p:txBody>
      </p:sp>
      <p:sp>
        <p:nvSpPr>
          <p:cNvPr id="15" name="Подзаголовок 2">
            <a:extLst>
              <a:ext uri="{FF2B5EF4-FFF2-40B4-BE49-F238E27FC236}">
                <a16:creationId xmlns:a16="http://schemas.microsoft.com/office/drawing/2014/main" id="{EB10767C-8421-4CEE-FDF0-1D9F503AB19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23863" y="5362575"/>
            <a:ext cx="2676526" cy="1065213"/>
          </a:xfrm>
        </p:spPr>
        <p:txBody>
          <a:bodyPr lIns="0" tIns="0" rIns="0" bIns="0">
            <a:normAutofit/>
          </a:bodyPr>
          <a:lstStyle>
            <a:lvl1pPr marL="0" indent="0" algn="ctr">
              <a:buNone/>
              <a:defRPr sz="1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Поместите сюда свой текст</a:t>
            </a:r>
          </a:p>
        </p:txBody>
      </p:sp>
      <p:sp>
        <p:nvSpPr>
          <p:cNvPr id="16" name="Текст 17">
            <a:extLst>
              <a:ext uri="{FF2B5EF4-FFF2-40B4-BE49-F238E27FC236}">
                <a16:creationId xmlns:a16="http://schemas.microsoft.com/office/drawing/2014/main" id="{7705652B-4AA4-8C89-FD7F-739D2633E80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28625" y="5008983"/>
            <a:ext cx="2671763" cy="339305"/>
          </a:xfrm>
        </p:spPr>
        <p:txBody>
          <a:bodyPr wrap="square" lIns="0" tIns="72000" rIns="0" bIns="72000" anchor="b" anchorCtr="0">
            <a:spAutoFit/>
          </a:bodyPr>
          <a:lstStyle>
            <a:lvl1pPr algn="ctr">
              <a:defRPr sz="1400" b="1"/>
            </a:lvl1pPr>
          </a:lstStyle>
          <a:p>
            <a:pPr lvl="0"/>
            <a:r>
              <a:rPr lang="ru-RU" dirty="0"/>
              <a:t>Ваш заголовок</a:t>
            </a:r>
          </a:p>
        </p:txBody>
      </p:sp>
      <p:sp>
        <p:nvSpPr>
          <p:cNvPr id="18" name="Текст 17">
            <a:extLst>
              <a:ext uri="{FF2B5EF4-FFF2-40B4-BE49-F238E27FC236}">
                <a16:creationId xmlns:a16="http://schemas.microsoft.com/office/drawing/2014/main" id="{91353F67-8E41-91E5-854C-53A243FCAC91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3322638" y="5008983"/>
            <a:ext cx="2669008" cy="339305"/>
          </a:xfrm>
        </p:spPr>
        <p:txBody>
          <a:bodyPr wrap="square" lIns="0" tIns="72000" rIns="0" bIns="72000" anchor="b" anchorCtr="0">
            <a:spAutoFit/>
          </a:bodyPr>
          <a:lstStyle>
            <a:lvl1pPr algn="ctr">
              <a:defRPr sz="1400" b="1"/>
            </a:lvl1pPr>
          </a:lstStyle>
          <a:p>
            <a:pPr lvl="0"/>
            <a:r>
              <a:rPr lang="ru-RU" dirty="0"/>
              <a:t>Ваш заголовок</a:t>
            </a:r>
          </a:p>
        </p:txBody>
      </p:sp>
      <p:sp>
        <p:nvSpPr>
          <p:cNvPr id="20" name="Текст 17">
            <a:extLst>
              <a:ext uri="{FF2B5EF4-FFF2-40B4-BE49-F238E27FC236}">
                <a16:creationId xmlns:a16="http://schemas.microsoft.com/office/drawing/2014/main" id="{7D8ADCDD-FC82-D566-7510-46832C066286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6203950" y="5011365"/>
            <a:ext cx="2667422" cy="339305"/>
          </a:xfrm>
        </p:spPr>
        <p:txBody>
          <a:bodyPr wrap="square" lIns="0" tIns="72000" rIns="0" bIns="72000" anchor="b" anchorCtr="0">
            <a:spAutoFit/>
          </a:bodyPr>
          <a:lstStyle>
            <a:lvl1pPr algn="ctr">
              <a:defRPr sz="1400" b="1"/>
            </a:lvl1pPr>
          </a:lstStyle>
          <a:p>
            <a:pPr lvl="0"/>
            <a:r>
              <a:rPr lang="ru-RU" dirty="0"/>
              <a:t>Ваш заголовок</a:t>
            </a:r>
          </a:p>
        </p:txBody>
      </p:sp>
      <p:sp>
        <p:nvSpPr>
          <p:cNvPr id="25" name="Текст 24">
            <a:extLst>
              <a:ext uri="{FF2B5EF4-FFF2-40B4-BE49-F238E27FC236}">
                <a16:creationId xmlns:a16="http://schemas.microsoft.com/office/drawing/2014/main" id="{B984B5B8-8A0A-C597-E0B8-9AC1FAF243F9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3317875" y="5353050"/>
            <a:ext cx="2670175" cy="1074738"/>
          </a:xfrm>
        </p:spPr>
        <p:txBody>
          <a:bodyPr lIns="0" tIns="0" rIns="0" bIns="0"/>
          <a:lstStyle>
            <a:lvl1pPr algn="ctr">
              <a:defRPr/>
            </a:lvl1pPr>
          </a:lstStyle>
          <a:p>
            <a:r>
              <a:rPr lang="ru-RU" dirty="0"/>
              <a:t>Поместите сюда свой текст</a:t>
            </a:r>
          </a:p>
        </p:txBody>
      </p:sp>
      <p:sp>
        <p:nvSpPr>
          <p:cNvPr id="26" name="Текст 24">
            <a:extLst>
              <a:ext uri="{FF2B5EF4-FFF2-40B4-BE49-F238E27FC236}">
                <a16:creationId xmlns:a16="http://schemas.microsoft.com/office/drawing/2014/main" id="{AAA7E415-D972-AA56-EEAA-CDE0573380FD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6203950" y="5353050"/>
            <a:ext cx="2668588" cy="1074738"/>
          </a:xfrm>
        </p:spPr>
        <p:txBody>
          <a:bodyPr lIns="0" tIns="0" rIns="0" bIns="0"/>
          <a:lstStyle>
            <a:lvl1pPr algn="ctr">
              <a:defRPr/>
            </a:lvl1pPr>
          </a:lstStyle>
          <a:p>
            <a:r>
              <a:rPr lang="ru-RU" dirty="0"/>
              <a:t>Поместите сюда свой текст</a:t>
            </a:r>
          </a:p>
        </p:txBody>
      </p:sp>
      <p:sp>
        <p:nvSpPr>
          <p:cNvPr id="2" name="Рисунок 4">
            <a:extLst>
              <a:ext uri="{FF2B5EF4-FFF2-40B4-BE49-F238E27FC236}">
                <a16:creationId xmlns:a16="http://schemas.microsoft.com/office/drawing/2014/main" id="{3E6F4F7F-2D2D-1392-5F2E-C34EBA77815E}"/>
              </a:ext>
            </a:extLst>
          </p:cNvPr>
          <p:cNvSpPr>
            <a:spLocks noGrp="1"/>
          </p:cNvSpPr>
          <p:nvPr>
            <p:ph type="pic" sz="quarter" idx="31"/>
          </p:nvPr>
        </p:nvSpPr>
        <p:spPr>
          <a:xfrm>
            <a:off x="3529125" y="2564904"/>
            <a:ext cx="2257200" cy="2257424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/>
          <a:p>
            <a:endParaRPr lang="ru-RU"/>
          </a:p>
        </p:txBody>
      </p:sp>
      <p:sp>
        <p:nvSpPr>
          <p:cNvPr id="3" name="Рисунок 4">
            <a:extLst>
              <a:ext uri="{FF2B5EF4-FFF2-40B4-BE49-F238E27FC236}">
                <a16:creationId xmlns:a16="http://schemas.microsoft.com/office/drawing/2014/main" id="{DD12F36E-08D1-D5A6-5F6C-BAFFBBB04EE6}"/>
              </a:ext>
            </a:extLst>
          </p:cNvPr>
          <p:cNvSpPr>
            <a:spLocks noGrp="1"/>
          </p:cNvSpPr>
          <p:nvPr>
            <p:ph type="pic" sz="quarter" idx="32"/>
          </p:nvPr>
        </p:nvSpPr>
        <p:spPr>
          <a:xfrm>
            <a:off x="6412954" y="2564904"/>
            <a:ext cx="2257200" cy="2257424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/>
          <a:p>
            <a:endParaRPr lang="ru-RU"/>
          </a:p>
        </p:txBody>
      </p:sp>
      <p:sp>
        <p:nvSpPr>
          <p:cNvPr id="4" name="Текст 17">
            <a:extLst>
              <a:ext uri="{FF2B5EF4-FFF2-40B4-BE49-F238E27FC236}">
                <a16:creationId xmlns:a16="http://schemas.microsoft.com/office/drawing/2014/main" id="{694B1C25-F8E0-935F-9484-3CF6CCE7D91B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9086850" y="5011365"/>
            <a:ext cx="2667422" cy="339305"/>
          </a:xfrm>
        </p:spPr>
        <p:txBody>
          <a:bodyPr wrap="square" lIns="0" tIns="72000" rIns="0" bIns="72000" anchor="b" anchorCtr="0">
            <a:spAutoFit/>
          </a:bodyPr>
          <a:lstStyle>
            <a:lvl1pPr algn="ctr">
              <a:defRPr sz="1400" b="1"/>
            </a:lvl1pPr>
          </a:lstStyle>
          <a:p>
            <a:pPr lvl="0"/>
            <a:r>
              <a:rPr lang="ru-RU" dirty="0"/>
              <a:t>Ваш заголовок</a:t>
            </a:r>
          </a:p>
        </p:txBody>
      </p:sp>
      <p:sp>
        <p:nvSpPr>
          <p:cNvPr id="6" name="Текст 24">
            <a:extLst>
              <a:ext uri="{FF2B5EF4-FFF2-40B4-BE49-F238E27FC236}">
                <a16:creationId xmlns:a16="http://schemas.microsoft.com/office/drawing/2014/main" id="{EE11C0B3-4009-15AE-964E-F779BCC900C9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9086850" y="5353050"/>
            <a:ext cx="2668588" cy="1074738"/>
          </a:xfrm>
        </p:spPr>
        <p:txBody>
          <a:bodyPr lIns="0" tIns="0" rIns="0" bIns="0"/>
          <a:lstStyle>
            <a:lvl1pPr algn="ctr">
              <a:defRPr/>
            </a:lvl1pPr>
          </a:lstStyle>
          <a:p>
            <a:r>
              <a:rPr lang="ru-RU" dirty="0"/>
              <a:t>Поместите сюда свой текст</a:t>
            </a:r>
          </a:p>
        </p:txBody>
      </p:sp>
      <p:sp>
        <p:nvSpPr>
          <p:cNvPr id="7" name="Рисунок 4">
            <a:extLst>
              <a:ext uri="{FF2B5EF4-FFF2-40B4-BE49-F238E27FC236}">
                <a16:creationId xmlns:a16="http://schemas.microsoft.com/office/drawing/2014/main" id="{D4B41DEF-3FEF-8CC5-0E2A-A7943E83923F}"/>
              </a:ext>
            </a:extLst>
          </p:cNvPr>
          <p:cNvSpPr>
            <a:spLocks noGrp="1"/>
          </p:cNvSpPr>
          <p:nvPr>
            <p:ph type="pic" sz="quarter" idx="35"/>
          </p:nvPr>
        </p:nvSpPr>
        <p:spPr>
          <a:xfrm>
            <a:off x="9318079" y="2564904"/>
            <a:ext cx="2257200" cy="2257424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483469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ри колонки текс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Текст 11">
            <a:extLst>
              <a:ext uri="{FF2B5EF4-FFF2-40B4-BE49-F238E27FC236}">
                <a16:creationId xmlns:a16="http://schemas.microsoft.com/office/drawing/2014/main" id="{3E35C2DC-EF9D-6FB5-1CCC-B86196AAF21B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28624" y="1912938"/>
            <a:ext cx="11333163" cy="639762"/>
          </a:xfrm>
        </p:spPr>
        <p:txBody>
          <a:bodyPr lIns="0" tIns="0" rIns="0" bIns="0">
            <a:noAutofit/>
          </a:bodyPr>
          <a:lstStyle>
            <a:lvl1pPr>
              <a:defRPr sz="1600"/>
            </a:lvl1pPr>
          </a:lstStyle>
          <a:p>
            <a:r>
              <a:rPr lang="ru-RU" b="0" dirty="0">
                <a:solidFill>
                  <a:schemeClr val="tx1"/>
                </a:solidFill>
                <a:latin typeface="+mj-lt"/>
              </a:rPr>
              <a:t>Образец подзаголовка</a:t>
            </a:r>
          </a:p>
        </p:txBody>
      </p:sp>
      <p:sp>
        <p:nvSpPr>
          <p:cNvPr id="23" name="Заголовок 22">
            <a:extLst>
              <a:ext uri="{FF2B5EF4-FFF2-40B4-BE49-F238E27FC236}">
                <a16:creationId xmlns:a16="http://schemas.microsoft.com/office/drawing/2014/main" id="{DB340554-965C-3E86-59E2-08E2A062AA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8625" y="1514474"/>
            <a:ext cx="11333163" cy="533401"/>
          </a:xfrm>
        </p:spPr>
        <p:txBody>
          <a:bodyPr lIns="0" tIns="0" rIns="0" bIns="0" anchor="t" anchorCtr="0"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15" name="Подзаголовок 2">
            <a:extLst>
              <a:ext uri="{FF2B5EF4-FFF2-40B4-BE49-F238E27FC236}">
                <a16:creationId xmlns:a16="http://schemas.microsoft.com/office/drawing/2014/main" id="{EB10767C-8421-4CEE-FDF0-1D9F503AB19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23862" y="2914343"/>
            <a:ext cx="3636963" cy="3513445"/>
          </a:xfrm>
        </p:spPr>
        <p:txBody>
          <a:bodyPr lIns="0" tIns="0" rIns="0" bIns="0">
            <a:normAutofit/>
          </a:bodyPr>
          <a:lstStyle>
            <a:lvl1pPr marL="0" indent="0" algn="l">
              <a:buNone/>
              <a:defRPr sz="1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Поместите сюда свой текст</a:t>
            </a:r>
          </a:p>
        </p:txBody>
      </p:sp>
      <p:sp>
        <p:nvSpPr>
          <p:cNvPr id="16" name="Текст 17">
            <a:extLst>
              <a:ext uri="{FF2B5EF4-FFF2-40B4-BE49-F238E27FC236}">
                <a16:creationId xmlns:a16="http://schemas.microsoft.com/office/drawing/2014/main" id="{7705652B-4AA4-8C89-FD7F-739D2633E80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28625" y="2560751"/>
            <a:ext cx="3632200" cy="339305"/>
          </a:xfrm>
        </p:spPr>
        <p:txBody>
          <a:bodyPr lIns="0" tIns="72000" rIns="0" bIns="72000" anchor="b" anchorCtr="0">
            <a:spAutoFit/>
          </a:bodyPr>
          <a:lstStyle>
            <a:lvl1pPr algn="l">
              <a:defRPr sz="1400" b="1"/>
            </a:lvl1pPr>
          </a:lstStyle>
          <a:p>
            <a:pPr lvl="0"/>
            <a:r>
              <a:rPr lang="ru-RU" dirty="0"/>
              <a:t>Ваш заголовок</a:t>
            </a:r>
          </a:p>
        </p:txBody>
      </p:sp>
      <p:sp>
        <p:nvSpPr>
          <p:cNvPr id="18" name="Текст 17">
            <a:extLst>
              <a:ext uri="{FF2B5EF4-FFF2-40B4-BE49-F238E27FC236}">
                <a16:creationId xmlns:a16="http://schemas.microsoft.com/office/drawing/2014/main" id="{91353F67-8E41-91E5-854C-53A243FCAC91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4281488" y="2560751"/>
            <a:ext cx="3632200" cy="339305"/>
          </a:xfrm>
        </p:spPr>
        <p:txBody>
          <a:bodyPr lIns="0" tIns="72000" rIns="0" bIns="72000" anchor="b" anchorCtr="0">
            <a:spAutoFit/>
          </a:bodyPr>
          <a:lstStyle>
            <a:lvl1pPr algn="l">
              <a:defRPr sz="1400" b="1"/>
            </a:lvl1pPr>
          </a:lstStyle>
          <a:p>
            <a:pPr lvl="0"/>
            <a:r>
              <a:rPr lang="ru-RU" dirty="0"/>
              <a:t>Ваш заголовок</a:t>
            </a:r>
          </a:p>
        </p:txBody>
      </p:sp>
      <p:sp>
        <p:nvSpPr>
          <p:cNvPr id="20" name="Текст 17">
            <a:extLst>
              <a:ext uri="{FF2B5EF4-FFF2-40B4-BE49-F238E27FC236}">
                <a16:creationId xmlns:a16="http://schemas.microsoft.com/office/drawing/2014/main" id="{7D8ADCDD-FC82-D566-7510-46832C066286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8124825" y="2563133"/>
            <a:ext cx="3632200" cy="339305"/>
          </a:xfrm>
        </p:spPr>
        <p:txBody>
          <a:bodyPr lIns="0" tIns="72000" rIns="0" bIns="72000" anchor="b" anchorCtr="0">
            <a:spAutoFit/>
          </a:bodyPr>
          <a:lstStyle>
            <a:lvl1pPr algn="l">
              <a:defRPr sz="1400" b="1"/>
            </a:lvl1pPr>
          </a:lstStyle>
          <a:p>
            <a:pPr lvl="0"/>
            <a:r>
              <a:rPr lang="ru-RU" dirty="0"/>
              <a:t>Ваш заголовок</a:t>
            </a:r>
          </a:p>
        </p:txBody>
      </p:sp>
      <p:sp>
        <p:nvSpPr>
          <p:cNvPr id="25" name="Текст 24">
            <a:extLst>
              <a:ext uri="{FF2B5EF4-FFF2-40B4-BE49-F238E27FC236}">
                <a16:creationId xmlns:a16="http://schemas.microsoft.com/office/drawing/2014/main" id="{B984B5B8-8A0A-C597-E0B8-9AC1FAF243F9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4276725" y="2904818"/>
            <a:ext cx="3633788" cy="3522970"/>
          </a:xfrm>
        </p:spPr>
        <p:txBody>
          <a:bodyPr lIns="0" tIns="0" rIns="0" bIns="0"/>
          <a:lstStyle>
            <a:lvl1pPr algn="l">
              <a:defRPr/>
            </a:lvl1pPr>
          </a:lstStyle>
          <a:p>
            <a:r>
              <a:rPr lang="ru-RU" dirty="0"/>
              <a:t>Поместите сюда свой текст</a:t>
            </a:r>
          </a:p>
        </p:txBody>
      </p:sp>
      <p:sp>
        <p:nvSpPr>
          <p:cNvPr id="26" name="Текст 24">
            <a:extLst>
              <a:ext uri="{FF2B5EF4-FFF2-40B4-BE49-F238E27FC236}">
                <a16:creationId xmlns:a16="http://schemas.microsoft.com/office/drawing/2014/main" id="{AAA7E415-D972-AA56-EEAA-CDE0573380FD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8124825" y="2904818"/>
            <a:ext cx="3633788" cy="3522970"/>
          </a:xfrm>
        </p:spPr>
        <p:txBody>
          <a:bodyPr lIns="0" tIns="0" rIns="0" bIns="0"/>
          <a:lstStyle>
            <a:lvl1pPr algn="l">
              <a:defRPr/>
            </a:lvl1pPr>
          </a:lstStyle>
          <a:p>
            <a:r>
              <a:rPr lang="ru-RU" dirty="0"/>
              <a:t>Поместите сюда свой текст</a:t>
            </a:r>
          </a:p>
        </p:txBody>
      </p:sp>
    </p:spTree>
    <p:extLst>
      <p:ext uri="{BB962C8B-B14F-4D97-AF65-F5344CB8AC3E}">
        <p14:creationId xmlns:p14="http://schemas.microsoft.com/office/powerpoint/2010/main" val="2984256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0DAA241-58BD-7B11-6801-65DC87B5EF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2716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DE7DF23-16C7-B677-5F6E-92B398AE8F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2778125"/>
            <a:ext cx="10515600" cy="11842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</p:txBody>
      </p:sp>
      <p:sp>
        <p:nvSpPr>
          <p:cNvPr id="11" name="object 5">
            <a:extLst>
              <a:ext uri="{FF2B5EF4-FFF2-40B4-BE49-F238E27FC236}">
                <a16:creationId xmlns:a16="http://schemas.microsoft.com/office/drawing/2014/main" id="{8CB35ED2-4074-A487-0362-507ABC551AAE}"/>
              </a:ext>
            </a:extLst>
          </p:cNvPr>
          <p:cNvSpPr/>
          <p:nvPr userDrawn="1"/>
        </p:nvSpPr>
        <p:spPr>
          <a:xfrm>
            <a:off x="11014075" y="428625"/>
            <a:ext cx="0" cy="594360"/>
          </a:xfrm>
          <a:custGeom>
            <a:avLst/>
            <a:gdLst/>
            <a:ahLst/>
            <a:cxnLst/>
            <a:rect l="l" t="t" r="r" b="b"/>
            <a:pathLst>
              <a:path h="594360">
                <a:moveTo>
                  <a:pt x="0" y="0"/>
                </a:moveTo>
                <a:lnTo>
                  <a:pt x="0" y="594004"/>
                </a:lnTo>
              </a:path>
            </a:pathLst>
          </a:custGeom>
          <a:ln w="12700">
            <a:solidFill>
              <a:schemeClr val="bg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6">
            <a:extLst>
              <a:ext uri="{FF2B5EF4-FFF2-40B4-BE49-F238E27FC236}">
                <a16:creationId xmlns:a16="http://schemas.microsoft.com/office/drawing/2014/main" id="{7A3832FC-A27A-AF92-03AC-F48D4D3F9894}"/>
              </a:ext>
            </a:extLst>
          </p:cNvPr>
          <p:cNvSpPr/>
          <p:nvPr userDrawn="1"/>
        </p:nvSpPr>
        <p:spPr>
          <a:xfrm>
            <a:off x="431999" y="1368000"/>
            <a:ext cx="11328400" cy="0"/>
          </a:xfrm>
          <a:custGeom>
            <a:avLst/>
            <a:gdLst/>
            <a:ahLst/>
            <a:cxnLst/>
            <a:rect l="l" t="t" r="r" b="b"/>
            <a:pathLst>
              <a:path w="11328400">
                <a:moveTo>
                  <a:pt x="0" y="0"/>
                </a:moveTo>
                <a:lnTo>
                  <a:pt x="11328120" y="0"/>
                </a:lnTo>
              </a:path>
            </a:pathLst>
          </a:custGeom>
          <a:ln w="25400">
            <a:solidFill>
              <a:schemeClr val="bg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4" name="Рисунок 13">
            <a:extLst>
              <a:ext uri="{FF2B5EF4-FFF2-40B4-BE49-F238E27FC236}">
                <a16:creationId xmlns:a16="http://schemas.microsoft.com/office/drawing/2014/main" id="{08DFF233-A481-74D3-167D-EF9F8D2C2AC6}"/>
              </a:ext>
            </a:extLst>
          </p:cNvPr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625" y="428625"/>
            <a:ext cx="1969179" cy="621846"/>
          </a:xfrm>
          <a:prstGeom prst="rect">
            <a:avLst/>
          </a:prstGeom>
        </p:spPr>
      </p:pic>
      <p:sp>
        <p:nvSpPr>
          <p:cNvPr id="15" name="object 2">
            <a:extLst>
              <a:ext uri="{FF2B5EF4-FFF2-40B4-BE49-F238E27FC236}">
                <a16:creationId xmlns:a16="http://schemas.microsoft.com/office/drawing/2014/main" id="{6A99DB07-6B3C-F1A4-00F9-C06D36792F14}"/>
              </a:ext>
            </a:extLst>
          </p:cNvPr>
          <p:cNvSpPr txBox="1"/>
          <p:nvPr userDrawn="1"/>
        </p:nvSpPr>
        <p:spPr>
          <a:xfrm>
            <a:off x="11014075" y="430530"/>
            <a:ext cx="747713" cy="60272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ts val="1055"/>
              </a:lnSpc>
              <a:spcBef>
                <a:spcPts val="100"/>
              </a:spcBef>
            </a:pPr>
            <a:r>
              <a:rPr sz="1000" spc="-5" dirty="0">
                <a:solidFill>
                  <a:schemeClr val="bg2"/>
                </a:solidFill>
                <a:latin typeface="Inter"/>
                <a:cs typeface="Inter"/>
              </a:rPr>
              <a:t>слайд</a:t>
            </a:r>
            <a:endParaRPr sz="1000" dirty="0">
              <a:solidFill>
                <a:schemeClr val="bg2"/>
              </a:solidFill>
              <a:latin typeface="Inter"/>
              <a:cs typeface="Inter"/>
            </a:endParaRPr>
          </a:p>
          <a:p>
            <a:pPr marL="80010" algn="ctr">
              <a:lnSpc>
                <a:spcPts val="3454"/>
              </a:lnSpc>
            </a:pPr>
            <a:fld id="{DC4F1F86-CA6E-49B5-B5B8-DC7CB1EC0017}" type="slidenum">
              <a:rPr lang="ru-RU" sz="3000" smtClean="0">
                <a:solidFill>
                  <a:schemeClr val="bg2"/>
                </a:solidFill>
              </a:rPr>
              <a:pPr marL="80010" algn="ctr">
                <a:lnSpc>
                  <a:spcPts val="3454"/>
                </a:lnSpc>
              </a:pPr>
              <a:t>‹#›</a:t>
            </a:fld>
            <a:endParaRPr sz="3000" dirty="0">
              <a:solidFill>
                <a:schemeClr val="bg2"/>
              </a:solidFill>
              <a:latin typeface="Inter"/>
              <a:cs typeface="Inter"/>
            </a:endParaRPr>
          </a:p>
        </p:txBody>
      </p:sp>
    </p:spTree>
    <p:extLst>
      <p:ext uri="{BB962C8B-B14F-4D97-AF65-F5344CB8AC3E}">
        <p14:creationId xmlns:p14="http://schemas.microsoft.com/office/powerpoint/2010/main" val="18667903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1800" b="1" kern="1200">
          <a:solidFill>
            <a:schemeClr val="accent1"/>
          </a:solidFill>
          <a:latin typeface="+mn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12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9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2" pos="3772" userDrawn="1">
          <p15:clr>
            <a:srgbClr val="F26B43"/>
          </p15:clr>
        </p15:guide>
        <p15:guide id="3" pos="3908" userDrawn="1">
          <p15:clr>
            <a:srgbClr val="F26B43"/>
          </p15:clr>
        </p15:guide>
        <p15:guide id="4" pos="2694" userDrawn="1">
          <p15:clr>
            <a:srgbClr val="F26B43"/>
          </p15:clr>
        </p15:guide>
        <p15:guide id="5" pos="2558" userDrawn="1">
          <p15:clr>
            <a:srgbClr val="F26B43"/>
          </p15:clr>
        </p15:guide>
        <p15:guide id="7" pos="1347" userDrawn="1">
          <p15:clr>
            <a:srgbClr val="F26B43"/>
          </p15:clr>
        </p15:guide>
        <p15:guide id="8" pos="270" userDrawn="1">
          <p15:clr>
            <a:srgbClr val="F26B43"/>
          </p15:clr>
        </p15:guide>
        <p15:guide id="10" orient="horz" pos="270" userDrawn="1">
          <p15:clr>
            <a:srgbClr val="F26B43"/>
          </p15:clr>
        </p15:guide>
        <p15:guide id="11" orient="horz" pos="861" userDrawn="1">
          <p15:clr>
            <a:srgbClr val="F26B43"/>
          </p15:clr>
        </p15:guide>
        <p15:guide id="12" orient="horz" pos="4049" userDrawn="1">
          <p15:clr>
            <a:srgbClr val="F26B43"/>
          </p15:clr>
        </p15:guide>
        <p15:guide id="13" pos="4983" userDrawn="1">
          <p15:clr>
            <a:srgbClr val="F26B43"/>
          </p15:clr>
        </p15:guide>
        <p15:guide id="14" pos="5118" userDrawn="1">
          <p15:clr>
            <a:srgbClr val="F26B43"/>
          </p15:clr>
        </p15:guide>
        <p15:guide id="15" pos="6197" userDrawn="1">
          <p15:clr>
            <a:srgbClr val="F26B43"/>
          </p15:clr>
        </p15:guide>
        <p15:guide id="16" pos="6333" userDrawn="1">
          <p15:clr>
            <a:srgbClr val="F26B43"/>
          </p15:clr>
        </p15:guide>
        <p15:guide id="17" pos="7409" userDrawn="1">
          <p15:clr>
            <a:srgbClr val="F26B43"/>
          </p15:clr>
        </p15:guide>
        <p15:guide id="18" pos="743" userDrawn="1">
          <p15:clr>
            <a:srgbClr val="A4A3A4"/>
          </p15:clr>
        </p15:guide>
        <p15:guide id="19" pos="876" userDrawn="1">
          <p15:clr>
            <a:srgbClr val="A4A3A4"/>
          </p15:clr>
        </p15:guide>
        <p15:guide id="20" pos="1953" userDrawn="1">
          <p15:clr>
            <a:srgbClr val="A4A3A4"/>
          </p15:clr>
        </p15:guide>
        <p15:guide id="21" pos="2090" userDrawn="1">
          <p15:clr>
            <a:srgbClr val="A4A3A4"/>
          </p15:clr>
        </p15:guide>
        <p15:guide id="22" pos="3165" userDrawn="1">
          <p15:clr>
            <a:srgbClr val="A4A3A4"/>
          </p15:clr>
        </p15:guide>
        <p15:guide id="23" pos="3302" userDrawn="1">
          <p15:clr>
            <a:srgbClr val="A4A3A4"/>
          </p15:clr>
        </p15:guide>
        <p15:guide id="24" pos="4377" userDrawn="1">
          <p15:clr>
            <a:srgbClr val="A4A3A4"/>
          </p15:clr>
        </p15:guide>
        <p15:guide id="25" pos="4514" userDrawn="1">
          <p15:clr>
            <a:srgbClr val="A4A3A4"/>
          </p15:clr>
        </p15:guide>
        <p15:guide id="26" pos="5589" userDrawn="1">
          <p15:clr>
            <a:srgbClr val="A4A3A4"/>
          </p15:clr>
        </p15:guide>
        <p15:guide id="27" pos="5724" userDrawn="1">
          <p15:clr>
            <a:srgbClr val="A4A3A4"/>
          </p15:clr>
        </p15:guide>
        <p15:guide id="28" pos="6801" userDrawn="1">
          <p15:clr>
            <a:srgbClr val="A4A3A4"/>
          </p15:clr>
        </p15:guide>
        <p15:guide id="29" pos="6938" userDrawn="1">
          <p15:clr>
            <a:srgbClr val="A4A3A4"/>
          </p15:clr>
        </p15:guide>
        <p15:guide id="30" pos="1476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0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671944" y="3014007"/>
            <a:ext cx="11102109" cy="6588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2800" b="1" dirty="0">
                <a:solidFill>
                  <a:schemeClr val="accent2"/>
                </a:solidFill>
              </a:rPr>
              <a:t>Статистика </a:t>
            </a:r>
            <a:r>
              <a:rPr lang="ru-RU" sz="2800" b="1" dirty="0" smtClean="0">
                <a:solidFill>
                  <a:schemeClr val="accent2"/>
                </a:solidFill>
              </a:rPr>
              <a:t>результатов экономической деятельности</a:t>
            </a:r>
            <a:endParaRPr lang="ru-RU" sz="2800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6204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2"/>
          <p:cNvSpPr>
            <a:spLocks noChangeArrowheads="1"/>
          </p:cNvSpPr>
          <p:nvPr/>
        </p:nvSpPr>
        <p:spPr bwMode="auto">
          <a:xfrm>
            <a:off x="1524001" y="2972872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302899" y="1374981"/>
            <a:ext cx="11778264" cy="17030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b="1" dirty="0" smtClean="0">
                <a:solidFill>
                  <a:schemeClr val="accent2"/>
                </a:solidFill>
              </a:rPr>
              <a:t>Решение:</a:t>
            </a:r>
            <a:endParaRPr lang="ru-RU" b="1" dirty="0">
              <a:solidFill>
                <a:schemeClr val="accent2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ru-RU" b="1" dirty="0" smtClean="0">
                <a:solidFill>
                  <a:srgbClr val="002060"/>
                </a:solidFill>
              </a:rPr>
              <a:t>ВВП </a:t>
            </a:r>
            <a:r>
              <a:rPr lang="ru-RU" b="1" dirty="0">
                <a:solidFill>
                  <a:srgbClr val="002060"/>
                </a:solidFill>
              </a:rPr>
              <a:t>= </a:t>
            </a:r>
            <a:r>
              <a:rPr lang="ru-RU" b="1" dirty="0" smtClean="0">
                <a:solidFill>
                  <a:srgbClr val="002060"/>
                </a:solidFill>
              </a:rPr>
              <a:t>2821460,8 </a:t>
            </a:r>
            <a:r>
              <a:rPr lang="ru-RU" b="1" dirty="0">
                <a:solidFill>
                  <a:srgbClr val="002060"/>
                </a:solidFill>
              </a:rPr>
              <a:t>+ </a:t>
            </a:r>
            <a:r>
              <a:rPr lang="ru-RU" b="1" dirty="0" smtClean="0">
                <a:solidFill>
                  <a:srgbClr val="002060"/>
                </a:solidFill>
              </a:rPr>
              <a:t>1348178,0 </a:t>
            </a:r>
            <a:r>
              <a:rPr lang="ru-RU" b="1" dirty="0">
                <a:solidFill>
                  <a:schemeClr val="accent1"/>
                </a:solidFill>
              </a:rPr>
              <a:t>–</a:t>
            </a:r>
            <a:r>
              <a:rPr lang="ru-RU" b="1" dirty="0" smtClean="0">
                <a:solidFill>
                  <a:srgbClr val="002060"/>
                </a:solidFill>
              </a:rPr>
              <a:t> 139493,2 + 3033247,2 </a:t>
            </a:r>
            <a:r>
              <a:rPr lang="ru-RU" b="1" dirty="0">
                <a:solidFill>
                  <a:srgbClr val="002060"/>
                </a:solidFill>
              </a:rPr>
              <a:t>= </a:t>
            </a:r>
            <a:r>
              <a:rPr lang="ru-RU" b="1" dirty="0" smtClean="0">
                <a:solidFill>
                  <a:srgbClr val="002060"/>
                </a:solidFill>
              </a:rPr>
              <a:t>7063392,8 </a:t>
            </a:r>
            <a:r>
              <a:rPr lang="ru-RU" b="1" dirty="0">
                <a:solidFill>
                  <a:srgbClr val="002060"/>
                </a:solidFill>
              </a:rPr>
              <a:t>млн руб.</a:t>
            </a:r>
          </a:p>
          <a:p>
            <a:pPr algn="ctr">
              <a:lnSpc>
                <a:spcPct val="150000"/>
              </a:lnSpc>
            </a:pPr>
            <a:r>
              <a:rPr lang="ru-RU" b="1" dirty="0" smtClean="0">
                <a:solidFill>
                  <a:srgbClr val="002060"/>
                </a:solidFill>
              </a:rPr>
              <a:t>ВНД = 3033247,2 + 2821460,8 </a:t>
            </a:r>
            <a:r>
              <a:rPr lang="ru-RU" b="1" dirty="0">
                <a:solidFill>
                  <a:srgbClr val="002060"/>
                </a:solidFill>
              </a:rPr>
              <a:t>+ 7499,9 + </a:t>
            </a:r>
            <a:r>
              <a:rPr lang="ru-RU" b="1" dirty="0" smtClean="0">
                <a:solidFill>
                  <a:srgbClr val="002060"/>
                </a:solidFill>
              </a:rPr>
              <a:t>1348178,0 </a:t>
            </a:r>
            <a:r>
              <a:rPr lang="ru-RU" b="1" dirty="0">
                <a:solidFill>
                  <a:schemeClr val="accent1"/>
                </a:solidFill>
              </a:rPr>
              <a:t>–</a:t>
            </a:r>
            <a:r>
              <a:rPr lang="ru-RU" b="1" dirty="0" smtClean="0">
                <a:solidFill>
                  <a:srgbClr val="002060"/>
                </a:solidFill>
              </a:rPr>
              <a:t> 139493,2 </a:t>
            </a:r>
            <a:r>
              <a:rPr lang="ru-RU" b="1" dirty="0">
                <a:solidFill>
                  <a:srgbClr val="002060"/>
                </a:solidFill>
              </a:rPr>
              <a:t>+ </a:t>
            </a:r>
            <a:r>
              <a:rPr lang="ru-RU" b="1" dirty="0" smtClean="0">
                <a:solidFill>
                  <a:srgbClr val="002060"/>
                </a:solidFill>
              </a:rPr>
              <a:t>120196,1 </a:t>
            </a:r>
            <a:r>
              <a:rPr lang="ru-RU" b="1" dirty="0">
                <a:solidFill>
                  <a:schemeClr val="accent1"/>
                </a:solidFill>
              </a:rPr>
              <a:t>–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>
                <a:solidFill>
                  <a:srgbClr val="002060"/>
                </a:solidFill>
              </a:rPr>
              <a:t>314 </a:t>
            </a:r>
            <a:r>
              <a:rPr lang="ru-RU" b="1" dirty="0" smtClean="0">
                <a:solidFill>
                  <a:srgbClr val="002060"/>
                </a:solidFill>
              </a:rPr>
              <a:t>329,3 = 6876759,5 </a:t>
            </a:r>
            <a:r>
              <a:rPr lang="ru-RU" b="1" dirty="0">
                <a:solidFill>
                  <a:srgbClr val="002060"/>
                </a:solidFill>
              </a:rPr>
              <a:t>млн руб.</a:t>
            </a:r>
          </a:p>
          <a:p>
            <a:pPr algn="ctr">
              <a:lnSpc>
                <a:spcPct val="150000"/>
              </a:lnSpc>
            </a:pPr>
            <a:r>
              <a:rPr lang="ru-RU" b="1" dirty="0" smtClean="0">
                <a:solidFill>
                  <a:srgbClr val="002060"/>
                </a:solidFill>
              </a:rPr>
              <a:t>ВНРД = 6876759,5 </a:t>
            </a:r>
            <a:r>
              <a:rPr lang="ru-RU" b="1" dirty="0">
                <a:solidFill>
                  <a:srgbClr val="002060"/>
                </a:solidFill>
              </a:rPr>
              <a:t>+ 2596,4 = </a:t>
            </a:r>
            <a:r>
              <a:rPr lang="ru-RU" b="1" dirty="0" smtClean="0">
                <a:solidFill>
                  <a:srgbClr val="002060"/>
                </a:solidFill>
              </a:rPr>
              <a:t>6879355,9 </a:t>
            </a:r>
            <a:r>
              <a:rPr lang="ru-RU" b="1" dirty="0">
                <a:solidFill>
                  <a:srgbClr val="002060"/>
                </a:solidFill>
              </a:rPr>
              <a:t>млн руб.</a:t>
            </a:r>
          </a:p>
        </p:txBody>
      </p:sp>
    </p:spTree>
    <p:extLst>
      <p:ext uri="{BB962C8B-B14F-4D97-AF65-F5344CB8AC3E}">
        <p14:creationId xmlns:p14="http://schemas.microsoft.com/office/powerpoint/2010/main" val="3549891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2"/>
          <p:cNvSpPr>
            <a:spLocks noChangeArrowheads="1"/>
          </p:cNvSpPr>
          <p:nvPr/>
        </p:nvSpPr>
        <p:spPr bwMode="auto">
          <a:xfrm>
            <a:off x="1524001" y="2972872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166254" y="2138180"/>
            <a:ext cx="1183178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accent1"/>
                </a:solidFill>
              </a:rPr>
              <a:t>Задача 5. Валовой </a:t>
            </a:r>
            <a:r>
              <a:rPr lang="ru-RU" b="1" dirty="0">
                <a:solidFill>
                  <a:schemeClr val="accent1"/>
                </a:solidFill>
              </a:rPr>
              <a:t>внутренний продукт России в базисном году был равен </a:t>
            </a:r>
            <a:r>
              <a:rPr lang="ru-RU" b="1" dirty="0" smtClean="0">
                <a:solidFill>
                  <a:schemeClr val="accent1"/>
                </a:solidFill>
              </a:rPr>
              <a:t>4757,2 </a:t>
            </a:r>
            <a:r>
              <a:rPr lang="ru-RU" b="1" dirty="0">
                <a:solidFill>
                  <a:schemeClr val="accent1"/>
                </a:solidFill>
              </a:rPr>
              <a:t>млрд руб</a:t>
            </a:r>
            <a:r>
              <a:rPr lang="ru-RU" b="1" dirty="0" smtClean="0">
                <a:solidFill>
                  <a:schemeClr val="accent1"/>
                </a:solidFill>
              </a:rPr>
              <a:t>.; в </a:t>
            </a:r>
            <a:r>
              <a:rPr lang="ru-RU" b="1" dirty="0">
                <a:solidFill>
                  <a:schemeClr val="accent1"/>
                </a:solidFill>
              </a:rPr>
              <a:t>отчетном году — 7063,4 млрд руб., что составляет в </a:t>
            </a:r>
            <a:r>
              <a:rPr lang="ru-RU" b="1" dirty="0" smtClean="0">
                <a:solidFill>
                  <a:schemeClr val="accent1"/>
                </a:solidFill>
              </a:rPr>
              <a:t>сопоставимых </a:t>
            </a:r>
            <a:r>
              <a:rPr lang="ru-RU" b="1" dirty="0">
                <a:solidFill>
                  <a:schemeClr val="accent1"/>
                </a:solidFill>
              </a:rPr>
              <a:t>ценах 108,3% от уровня </a:t>
            </a:r>
            <a:r>
              <a:rPr lang="ru-RU" b="1" dirty="0" smtClean="0">
                <a:solidFill>
                  <a:schemeClr val="accent1"/>
                </a:solidFill>
              </a:rPr>
              <a:t>базисного года. Определить </a:t>
            </a:r>
            <a:r>
              <a:rPr lang="ru-RU" b="1" dirty="0">
                <a:solidFill>
                  <a:schemeClr val="accent1"/>
                </a:solidFill>
              </a:rPr>
              <a:t>индекс-дефлятор</a:t>
            </a:r>
            <a:r>
              <a:rPr lang="ru-RU" b="1" dirty="0" smtClean="0">
                <a:solidFill>
                  <a:schemeClr val="accent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84129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2"/>
          <p:cNvSpPr>
            <a:spLocks noChangeArrowheads="1"/>
          </p:cNvSpPr>
          <p:nvPr/>
        </p:nvSpPr>
        <p:spPr bwMode="auto">
          <a:xfrm>
            <a:off x="1524001" y="2972872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332511" y="1520665"/>
            <a:ext cx="128385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chemeClr val="accent1"/>
                </a:solidFill>
              </a:rPr>
              <a:t>Решение.</a:t>
            </a:r>
            <a:endParaRPr lang="ru-RU" b="1" dirty="0">
              <a:solidFill>
                <a:schemeClr val="accent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75491" y="2982471"/>
            <a:ext cx="1174865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b="1" dirty="0" smtClean="0">
                <a:solidFill>
                  <a:srgbClr val="002060"/>
                </a:solidFill>
              </a:rPr>
              <a:t>ВВП (сопоставимые цены) </a:t>
            </a:r>
            <a:r>
              <a:rPr lang="ru-RU" b="1" dirty="0">
                <a:solidFill>
                  <a:srgbClr val="002060"/>
                </a:solidFill>
              </a:rPr>
              <a:t>= </a:t>
            </a:r>
            <a:r>
              <a:rPr lang="ru-RU" b="1" dirty="0" smtClean="0">
                <a:solidFill>
                  <a:srgbClr val="002060"/>
                </a:solidFill>
              </a:rPr>
              <a:t>4757,2*108,3 % </a:t>
            </a:r>
            <a:r>
              <a:rPr lang="ru-RU" b="1" dirty="0">
                <a:solidFill>
                  <a:srgbClr val="002060"/>
                </a:solidFill>
              </a:rPr>
              <a:t>= </a:t>
            </a:r>
            <a:r>
              <a:rPr lang="ru-RU" b="1" dirty="0" smtClean="0">
                <a:solidFill>
                  <a:srgbClr val="002060"/>
                </a:solidFill>
              </a:rPr>
              <a:t>5152,04 млрд </a:t>
            </a:r>
            <a:r>
              <a:rPr lang="ru-RU" b="1" dirty="0">
                <a:solidFill>
                  <a:srgbClr val="002060"/>
                </a:solidFill>
              </a:rPr>
              <a:t>руб</a:t>
            </a:r>
            <a:r>
              <a:rPr lang="ru-RU" b="1" dirty="0" smtClean="0">
                <a:solidFill>
                  <a:srgbClr val="002060"/>
                </a:solidFill>
              </a:rPr>
              <a:t>.</a:t>
            </a:r>
          </a:p>
          <a:p>
            <a:pPr algn="ctr">
              <a:lnSpc>
                <a:spcPct val="150000"/>
              </a:lnSpc>
            </a:pPr>
            <a:r>
              <a:rPr lang="en-US" b="1" dirty="0" smtClean="0">
                <a:solidFill>
                  <a:srgbClr val="002060"/>
                </a:solidFill>
              </a:rPr>
              <a:t>I</a:t>
            </a:r>
            <a:r>
              <a:rPr lang="en-US" b="1" baseline="-25000" dirty="0" smtClean="0">
                <a:solidFill>
                  <a:srgbClr val="002060"/>
                </a:solidFill>
              </a:rPr>
              <a:t>(</a:t>
            </a:r>
            <a:r>
              <a:rPr lang="ru-RU" b="1" baseline="-25000" dirty="0" smtClean="0">
                <a:solidFill>
                  <a:srgbClr val="002060"/>
                </a:solidFill>
              </a:rPr>
              <a:t>дефлятор) </a:t>
            </a:r>
            <a:r>
              <a:rPr lang="ru-RU" b="1" dirty="0" smtClean="0">
                <a:solidFill>
                  <a:srgbClr val="002060"/>
                </a:solidFill>
              </a:rPr>
              <a:t>= 7063,4 : 5152,04 = 1,37</a:t>
            </a:r>
            <a:endParaRPr lang="ru-RU" b="1" dirty="0">
              <a:solidFill>
                <a:srgbClr val="002060"/>
              </a:solidFill>
            </a:endParaRPr>
          </a:p>
        </p:txBody>
      </p:sp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32787174"/>
              </p:ext>
            </p:extLst>
          </p:nvPr>
        </p:nvGraphicFramePr>
        <p:xfrm>
          <a:off x="3586656" y="2056605"/>
          <a:ext cx="5328082" cy="843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81" name="Equation" r:id="rId3" imgW="3047760" imgH="482400" progId="Equation.DSMT4">
                  <p:embed/>
                </p:oleObj>
              </mc:Choice>
              <mc:Fallback>
                <p:oleObj name="Equation" r:id="rId3" imgW="3047760" imgH="482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586656" y="2056605"/>
                        <a:ext cx="5328082" cy="8436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79741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2"/>
          <p:cNvSpPr>
            <a:spLocks noChangeArrowheads="1"/>
          </p:cNvSpPr>
          <p:nvPr/>
        </p:nvSpPr>
        <p:spPr bwMode="auto">
          <a:xfrm>
            <a:off x="1524001" y="2972872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687631" y="94431"/>
            <a:ext cx="1097280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1600" b="1" dirty="0" smtClean="0">
                <a:solidFill>
                  <a:srgbClr val="002060"/>
                </a:solidFill>
              </a:rPr>
              <a:t>Задача 6. Имеются следующие данные за 1998 г. по Российской Федерации (в текущих ценах), млн руб</a:t>
            </a:r>
            <a:r>
              <a:rPr lang="ru-RU" sz="1600" b="1" dirty="0">
                <a:solidFill>
                  <a:srgbClr val="002060"/>
                </a:solidFill>
              </a:rPr>
              <a:t>. </a:t>
            </a: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0415000"/>
              </p:ext>
            </p:extLst>
          </p:nvPr>
        </p:nvGraphicFramePr>
        <p:xfrm>
          <a:off x="1819564" y="505520"/>
          <a:ext cx="8848435" cy="479394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384167">
                  <a:extLst>
                    <a:ext uri="{9D8B030D-6E8A-4147-A177-3AD203B41FA5}">
                      <a16:colId xmlns:a16="http://schemas.microsoft.com/office/drawing/2014/main" val="2147990002"/>
                    </a:ext>
                  </a:extLst>
                </a:gridCol>
                <a:gridCol w="1464268">
                  <a:extLst>
                    <a:ext uri="{9D8B030D-6E8A-4147-A177-3AD203B41FA5}">
                      <a16:colId xmlns:a16="http://schemas.microsoft.com/office/drawing/2014/main" val="1917590435"/>
                    </a:ext>
                  </a:extLst>
                </a:gridCol>
              </a:tblGrid>
              <a:tr h="20075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Показатель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172" marR="1617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Значение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172" marR="16172" marT="0" marB="0"/>
                </a:tc>
                <a:extLst>
                  <a:ext uri="{0D108BD9-81ED-4DB2-BD59-A6C34878D82A}">
                    <a16:rowId xmlns:a16="http://schemas.microsoft.com/office/drawing/2014/main" val="507829979"/>
                  </a:ext>
                </a:extLst>
              </a:tr>
              <a:tr h="20075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Выпуск в основных ценах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172" marR="1617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4618675,4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172" marR="16172" marT="0" marB="0"/>
                </a:tc>
                <a:extLst>
                  <a:ext uri="{0D108BD9-81ED-4DB2-BD59-A6C34878D82A}">
                    <a16:rowId xmlns:a16="http://schemas.microsoft.com/office/drawing/2014/main" val="4214344554"/>
                  </a:ext>
                </a:extLst>
              </a:tr>
              <a:tr h="41213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Промежуточное потребление (включая косвенно измеряемые услуги финансового посредничества)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172" marR="1617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2148410,6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172" marR="16172" marT="0" marB="0"/>
                </a:tc>
                <a:extLst>
                  <a:ext uri="{0D108BD9-81ED-4DB2-BD59-A6C34878D82A}">
                    <a16:rowId xmlns:a16="http://schemas.microsoft.com/office/drawing/2014/main" val="3935608396"/>
                  </a:ext>
                </a:extLst>
              </a:tr>
              <a:tr h="20075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Налоги на продукты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172" marR="1617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305304,1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172" marR="16172" marT="0" marB="0"/>
                </a:tc>
                <a:extLst>
                  <a:ext uri="{0D108BD9-81ED-4DB2-BD59-A6C34878D82A}">
                    <a16:rowId xmlns:a16="http://schemas.microsoft.com/office/drawing/2014/main" val="1549514984"/>
                  </a:ext>
                </a:extLst>
              </a:tr>
              <a:tr h="20075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Субсидии на продукты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172" marR="1617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91030,3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172" marR="16172" marT="0" marB="0"/>
                </a:tc>
                <a:extLst>
                  <a:ext uri="{0D108BD9-81ED-4DB2-BD59-A6C34878D82A}">
                    <a16:rowId xmlns:a16="http://schemas.microsoft.com/office/drawing/2014/main" val="362045919"/>
                  </a:ext>
                </a:extLst>
              </a:tr>
              <a:tr h="20075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Расходы на конечное потребление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172" marR="1617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2048256,2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172" marR="16172" marT="0" marB="0"/>
                </a:tc>
                <a:extLst>
                  <a:ext uri="{0D108BD9-81ED-4DB2-BD59-A6C34878D82A}">
                    <a16:rowId xmlns:a16="http://schemas.microsoft.com/office/drawing/2014/main" val="3749272234"/>
                  </a:ext>
                </a:extLst>
              </a:tr>
              <a:tr h="20075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в том числе: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172" marR="1617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172" marR="16172" marT="0" marB="0"/>
                </a:tc>
                <a:extLst>
                  <a:ext uri="{0D108BD9-81ED-4DB2-BD59-A6C34878D82A}">
                    <a16:rowId xmlns:a16="http://schemas.microsoft.com/office/drawing/2014/main" val="3748055264"/>
                  </a:ext>
                </a:extLst>
              </a:tr>
              <a:tr h="20075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домашних хозяйств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172" marR="1617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1507370,4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172" marR="16172" marT="0" marB="0"/>
                </a:tc>
                <a:extLst>
                  <a:ext uri="{0D108BD9-81ED-4DB2-BD59-A6C34878D82A}">
                    <a16:rowId xmlns:a16="http://schemas.microsoft.com/office/drawing/2014/main" val="224653810"/>
                  </a:ext>
                </a:extLst>
              </a:tr>
              <a:tr h="20075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государственных учреждений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172" marR="1617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485933,2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172" marR="16172" marT="0" marB="0"/>
                </a:tc>
                <a:extLst>
                  <a:ext uri="{0D108BD9-81ED-4DB2-BD59-A6C34878D82A}">
                    <a16:rowId xmlns:a16="http://schemas.microsoft.com/office/drawing/2014/main" val="2717414275"/>
                  </a:ext>
                </a:extLst>
              </a:tr>
              <a:tr h="19671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некоммерческих организаций, обслуживающих домашние хозяйства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172" marR="1617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54952,6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172" marR="16172" marT="0" marB="0"/>
                </a:tc>
                <a:extLst>
                  <a:ext uri="{0D108BD9-81ED-4DB2-BD59-A6C34878D82A}">
                    <a16:rowId xmlns:a16="http://schemas.microsoft.com/office/drawing/2014/main" val="430147451"/>
                  </a:ext>
                </a:extLst>
              </a:tr>
              <a:tr h="20075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валовое накопление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172" marR="1617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438049,1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172" marR="16172" marT="0" marB="0"/>
                </a:tc>
                <a:extLst>
                  <a:ext uri="{0D108BD9-81ED-4DB2-BD59-A6C34878D82A}">
                    <a16:rowId xmlns:a16="http://schemas.microsoft.com/office/drawing/2014/main" val="830398799"/>
                  </a:ext>
                </a:extLst>
              </a:tr>
              <a:tr h="20075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в том числе: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172" marR="1617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172" marR="16172" marT="0" marB="0"/>
                </a:tc>
                <a:extLst>
                  <a:ext uri="{0D108BD9-81ED-4DB2-BD59-A6C34878D82A}">
                    <a16:rowId xmlns:a16="http://schemas.microsoft.com/office/drawing/2014/main" val="3568337761"/>
                  </a:ext>
                </a:extLst>
              </a:tr>
              <a:tr h="20075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валовое накопление основного капитала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172" marR="1617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471723,5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172" marR="16172" marT="0" marB="0"/>
                </a:tc>
                <a:extLst>
                  <a:ext uri="{0D108BD9-81ED-4DB2-BD59-A6C34878D82A}">
                    <a16:rowId xmlns:a16="http://schemas.microsoft.com/office/drawing/2014/main" val="237507843"/>
                  </a:ext>
                </a:extLst>
              </a:tr>
              <a:tr h="20075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изменение запасов материальных оборотных средств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172" marR="1617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33674,4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172" marR="16172" marT="0" marB="0"/>
                </a:tc>
                <a:extLst>
                  <a:ext uri="{0D108BD9-81ED-4DB2-BD59-A6C34878D82A}">
                    <a16:rowId xmlns:a16="http://schemas.microsoft.com/office/drawing/2014/main" val="512411207"/>
                  </a:ext>
                </a:extLst>
              </a:tr>
              <a:tr h="20075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Экспорт товаров и услуг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172" marR="1617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853990,5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172" marR="16172" marT="0" marB="0"/>
                </a:tc>
                <a:extLst>
                  <a:ext uri="{0D108BD9-81ED-4DB2-BD59-A6C34878D82A}">
                    <a16:rowId xmlns:a16="http://schemas.microsoft.com/office/drawing/2014/main" val="1564235875"/>
                  </a:ext>
                </a:extLst>
              </a:tr>
              <a:tr h="20075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Импорт товаров и услуг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172" marR="1617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643066,7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172" marR="16172" marT="0" marB="0"/>
                </a:tc>
                <a:extLst>
                  <a:ext uri="{0D108BD9-81ED-4DB2-BD59-A6C34878D82A}">
                    <a16:rowId xmlns:a16="http://schemas.microsoft.com/office/drawing/2014/main" val="2392761599"/>
                  </a:ext>
                </a:extLst>
              </a:tr>
              <a:tr h="20075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Статистические расхождения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172" marR="1617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12690,5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172" marR="16172" marT="0" marB="0"/>
                </a:tc>
                <a:extLst>
                  <a:ext uri="{0D108BD9-81ED-4DB2-BD59-A6C34878D82A}">
                    <a16:rowId xmlns:a16="http://schemas.microsoft.com/office/drawing/2014/main" val="262259160"/>
                  </a:ext>
                </a:extLst>
              </a:tr>
              <a:tr h="20075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Оплата труда наемных работников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172" marR="1617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1323403,5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172" marR="16172" marT="0" marB="0"/>
                </a:tc>
                <a:extLst>
                  <a:ext uri="{0D108BD9-81ED-4DB2-BD59-A6C34878D82A}">
                    <a16:rowId xmlns:a16="http://schemas.microsoft.com/office/drawing/2014/main" val="241043743"/>
                  </a:ext>
                </a:extLst>
              </a:tr>
              <a:tr h="20075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Налоги на производство и импорт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172" marR="1617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492697,0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172" marR="16172" marT="0" marB="0"/>
                </a:tc>
                <a:extLst>
                  <a:ext uri="{0D108BD9-81ED-4DB2-BD59-A6C34878D82A}">
                    <a16:rowId xmlns:a16="http://schemas.microsoft.com/office/drawing/2014/main" val="3882200941"/>
                  </a:ext>
                </a:extLst>
              </a:tr>
              <a:tr h="20075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Субсидии на производство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172" marR="1617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96652,1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172" marR="16172" marT="0" marB="0"/>
                </a:tc>
                <a:extLst>
                  <a:ext uri="{0D108BD9-81ED-4DB2-BD59-A6C34878D82A}">
                    <a16:rowId xmlns:a16="http://schemas.microsoft.com/office/drawing/2014/main" val="3826826045"/>
                  </a:ext>
                </a:extLst>
              </a:tr>
            </a:tbl>
          </a:graphicData>
        </a:graphic>
      </p:graphicFrame>
      <p:sp>
        <p:nvSpPr>
          <p:cNvPr id="11" name="Прямоугольник 10"/>
          <p:cNvSpPr/>
          <p:nvPr/>
        </p:nvSpPr>
        <p:spPr>
          <a:xfrm>
            <a:off x="0" y="4935678"/>
            <a:ext cx="9984509" cy="18928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300" b="1" dirty="0">
                <a:solidFill>
                  <a:srgbClr val="002060"/>
                </a:solidFill>
              </a:rPr>
              <a:t>Определите:</a:t>
            </a:r>
          </a:p>
          <a:p>
            <a:r>
              <a:rPr lang="ru-RU" sz="1300" b="1" dirty="0">
                <a:solidFill>
                  <a:srgbClr val="002060"/>
                </a:solidFill>
              </a:rPr>
              <a:t>Валовую добавленную стоимость:</a:t>
            </a:r>
          </a:p>
          <a:p>
            <a:r>
              <a:rPr lang="ru-RU" sz="1300" b="1" dirty="0">
                <a:solidFill>
                  <a:srgbClr val="002060"/>
                </a:solidFill>
              </a:rPr>
              <a:t>а) в оптовых ценах;</a:t>
            </a:r>
          </a:p>
          <a:p>
            <a:r>
              <a:rPr lang="ru-RU" sz="1300" b="1" dirty="0">
                <a:solidFill>
                  <a:srgbClr val="002060"/>
                </a:solidFill>
              </a:rPr>
              <a:t>б) в рыночных ценах:</a:t>
            </a:r>
          </a:p>
          <a:p>
            <a:r>
              <a:rPr lang="ru-RU" sz="1300" b="1" dirty="0">
                <a:solidFill>
                  <a:srgbClr val="002060"/>
                </a:solidFill>
              </a:rPr>
              <a:t>Валовую прибыль экономики и валовые смешанные доходы;</a:t>
            </a:r>
          </a:p>
          <a:p>
            <a:r>
              <a:rPr lang="ru-RU" sz="1300" b="1" dirty="0">
                <a:solidFill>
                  <a:srgbClr val="002060"/>
                </a:solidFill>
              </a:rPr>
              <a:t>Валовой внутренний продукт в рыночных ценах:</a:t>
            </a:r>
          </a:p>
          <a:p>
            <a:r>
              <a:rPr lang="ru-RU" sz="1300" b="1" dirty="0">
                <a:solidFill>
                  <a:srgbClr val="002060"/>
                </a:solidFill>
              </a:rPr>
              <a:t>а) производственным методом;</a:t>
            </a:r>
          </a:p>
          <a:p>
            <a:r>
              <a:rPr lang="ru-RU" sz="1300" b="1" dirty="0">
                <a:solidFill>
                  <a:srgbClr val="002060"/>
                </a:solidFill>
              </a:rPr>
              <a:t>б) методом использования доходов;</a:t>
            </a:r>
          </a:p>
          <a:p>
            <a:r>
              <a:rPr lang="ru-RU" sz="1300" b="1" dirty="0">
                <a:solidFill>
                  <a:srgbClr val="002060"/>
                </a:solidFill>
              </a:rPr>
              <a:t>в) распределительным методом (по источникам доходов).</a:t>
            </a:r>
          </a:p>
        </p:txBody>
      </p:sp>
    </p:spTree>
    <p:extLst>
      <p:ext uri="{BB962C8B-B14F-4D97-AF65-F5344CB8AC3E}">
        <p14:creationId xmlns:p14="http://schemas.microsoft.com/office/powerpoint/2010/main" val="3965133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2"/>
          <p:cNvSpPr>
            <a:spLocks noChangeArrowheads="1"/>
          </p:cNvSpPr>
          <p:nvPr/>
        </p:nvSpPr>
        <p:spPr bwMode="auto">
          <a:xfrm>
            <a:off x="1524001" y="2972872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27710" y="1624363"/>
            <a:ext cx="12164290" cy="41960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b="1" dirty="0" smtClean="0">
                <a:solidFill>
                  <a:schemeClr val="accent2"/>
                </a:solidFill>
              </a:rPr>
              <a:t>Решение:</a:t>
            </a:r>
          </a:p>
          <a:p>
            <a:pPr algn="ctr">
              <a:lnSpc>
                <a:spcPct val="150000"/>
              </a:lnSpc>
            </a:pPr>
            <a:r>
              <a:rPr lang="ru-RU" b="1" dirty="0">
                <a:solidFill>
                  <a:schemeClr val="accent2"/>
                </a:solidFill>
              </a:rPr>
              <a:t>ВДС </a:t>
            </a:r>
            <a:r>
              <a:rPr lang="ru-RU" b="1" dirty="0" smtClean="0">
                <a:solidFill>
                  <a:schemeClr val="accent2"/>
                </a:solidFill>
              </a:rPr>
              <a:t>= Выпуск</a:t>
            </a:r>
            <a:r>
              <a:rPr lang="ru-RU" b="1" baseline="-25000" dirty="0" smtClean="0">
                <a:solidFill>
                  <a:schemeClr val="accent2"/>
                </a:solidFill>
              </a:rPr>
              <a:t>(основные цены) </a:t>
            </a:r>
            <a:r>
              <a:rPr lang="ru-RU" b="1" dirty="0" smtClean="0">
                <a:solidFill>
                  <a:schemeClr val="accent2"/>
                </a:solidFill>
              </a:rPr>
              <a:t>– ПП</a:t>
            </a:r>
            <a:endParaRPr lang="ru-RU" b="1" baseline="-25000" dirty="0" smtClean="0">
              <a:solidFill>
                <a:schemeClr val="accent2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ru-RU" b="1" dirty="0" smtClean="0">
                <a:solidFill>
                  <a:schemeClr val="accent2"/>
                </a:solidFill>
              </a:rPr>
              <a:t>ВДС</a:t>
            </a:r>
            <a:r>
              <a:rPr lang="ru-RU" b="1" baseline="-25000" dirty="0">
                <a:solidFill>
                  <a:schemeClr val="accent2"/>
                </a:solidFill>
              </a:rPr>
              <a:t>(основные цены)</a:t>
            </a:r>
            <a:r>
              <a:rPr lang="ru-RU" b="1" baseline="-25000" dirty="0">
                <a:solidFill>
                  <a:srgbClr val="002060"/>
                </a:solidFill>
              </a:rPr>
              <a:t> </a:t>
            </a:r>
            <a:r>
              <a:rPr lang="ru-RU" b="1" dirty="0" smtClean="0">
                <a:solidFill>
                  <a:srgbClr val="002060"/>
                </a:solidFill>
              </a:rPr>
              <a:t> = 4618675,4 </a:t>
            </a:r>
            <a:r>
              <a:rPr lang="ru-RU" dirty="0" smtClean="0">
                <a:solidFill>
                  <a:srgbClr val="002060"/>
                </a:solidFill>
              </a:rPr>
              <a:t>–</a:t>
            </a:r>
            <a:r>
              <a:rPr lang="ru-RU" b="1" dirty="0" smtClean="0">
                <a:solidFill>
                  <a:srgbClr val="002060"/>
                </a:solidFill>
              </a:rPr>
              <a:t> 2148410,6 = 2470264,8 млн руб.</a:t>
            </a:r>
          </a:p>
          <a:p>
            <a:pPr algn="ctr">
              <a:lnSpc>
                <a:spcPct val="150000"/>
              </a:lnSpc>
            </a:pPr>
            <a:r>
              <a:rPr lang="ru-RU" b="1" dirty="0" smtClean="0">
                <a:solidFill>
                  <a:schemeClr val="accent2"/>
                </a:solidFill>
              </a:rPr>
              <a:t>ВДС</a:t>
            </a:r>
            <a:r>
              <a:rPr lang="ru-RU" b="1" baseline="-25000" dirty="0" smtClean="0">
                <a:solidFill>
                  <a:schemeClr val="accent2"/>
                </a:solidFill>
              </a:rPr>
              <a:t>(рыночные цены) </a:t>
            </a:r>
            <a:r>
              <a:rPr lang="ru-RU" b="1" dirty="0" smtClean="0">
                <a:solidFill>
                  <a:schemeClr val="accent2"/>
                </a:solidFill>
              </a:rPr>
              <a:t>= ВДС</a:t>
            </a:r>
            <a:r>
              <a:rPr lang="ru-RU" b="1" baseline="-25000" dirty="0" smtClean="0">
                <a:solidFill>
                  <a:schemeClr val="accent2"/>
                </a:solidFill>
              </a:rPr>
              <a:t>(основные цены) </a:t>
            </a:r>
            <a:r>
              <a:rPr lang="ru-RU" b="1" dirty="0" smtClean="0">
                <a:solidFill>
                  <a:schemeClr val="accent2"/>
                </a:solidFill>
              </a:rPr>
              <a:t>+ ЧНП</a:t>
            </a:r>
            <a:r>
              <a:rPr lang="ru-RU" b="1" baseline="-25000" dirty="0" smtClean="0">
                <a:solidFill>
                  <a:schemeClr val="accent2"/>
                </a:solidFill>
              </a:rPr>
              <a:t>(текущие</a:t>
            </a:r>
            <a:r>
              <a:rPr lang="ru-RU" b="1" dirty="0" smtClean="0">
                <a:solidFill>
                  <a:schemeClr val="accent2"/>
                </a:solidFill>
              </a:rPr>
              <a:t> </a:t>
            </a:r>
            <a:r>
              <a:rPr lang="ru-RU" b="1" baseline="-25000" dirty="0" smtClean="0">
                <a:solidFill>
                  <a:schemeClr val="accent2"/>
                </a:solidFill>
              </a:rPr>
              <a:t>цены) </a:t>
            </a:r>
            <a:r>
              <a:rPr lang="ru-RU" b="1" dirty="0" smtClean="0">
                <a:solidFill>
                  <a:schemeClr val="accent2"/>
                </a:solidFill>
              </a:rPr>
              <a:t>= </a:t>
            </a:r>
            <a:r>
              <a:rPr lang="ru-RU" b="1" dirty="0">
                <a:solidFill>
                  <a:schemeClr val="accent2"/>
                </a:solidFill>
              </a:rPr>
              <a:t>ВДС</a:t>
            </a:r>
            <a:r>
              <a:rPr lang="ru-RU" b="1" baseline="-25000" dirty="0">
                <a:solidFill>
                  <a:schemeClr val="accent2"/>
                </a:solidFill>
              </a:rPr>
              <a:t>(основные цены) </a:t>
            </a:r>
            <a:r>
              <a:rPr lang="ru-RU" b="1" dirty="0" smtClean="0">
                <a:solidFill>
                  <a:schemeClr val="accent2"/>
                </a:solidFill>
              </a:rPr>
              <a:t>+ (НП – СП)</a:t>
            </a:r>
          </a:p>
          <a:p>
            <a:pPr algn="ctr">
              <a:lnSpc>
                <a:spcPct val="150000"/>
              </a:lnSpc>
            </a:pPr>
            <a:r>
              <a:rPr lang="ru-RU" b="1" dirty="0">
                <a:solidFill>
                  <a:schemeClr val="accent2"/>
                </a:solidFill>
              </a:rPr>
              <a:t>ВДС</a:t>
            </a:r>
            <a:r>
              <a:rPr lang="ru-RU" b="1" baseline="-25000" dirty="0">
                <a:solidFill>
                  <a:schemeClr val="accent2"/>
                </a:solidFill>
              </a:rPr>
              <a:t>(рыночные цены) </a:t>
            </a:r>
            <a:r>
              <a:rPr lang="ru-RU" b="1" dirty="0">
                <a:solidFill>
                  <a:srgbClr val="002060"/>
                </a:solidFill>
              </a:rPr>
              <a:t>=</a:t>
            </a:r>
            <a:r>
              <a:rPr lang="ru-RU" b="1" dirty="0">
                <a:solidFill>
                  <a:schemeClr val="accent2"/>
                </a:solidFill>
              </a:rPr>
              <a:t> </a:t>
            </a:r>
            <a:r>
              <a:rPr lang="ru-RU" b="1" dirty="0" smtClean="0">
                <a:solidFill>
                  <a:srgbClr val="002060"/>
                </a:solidFill>
              </a:rPr>
              <a:t>2470264,8 + 305304,1 </a:t>
            </a:r>
            <a:r>
              <a:rPr lang="ru-RU" dirty="0">
                <a:solidFill>
                  <a:srgbClr val="002060"/>
                </a:solidFill>
              </a:rPr>
              <a:t>–</a:t>
            </a:r>
            <a:r>
              <a:rPr lang="ru-RU" b="1" dirty="0" smtClean="0">
                <a:solidFill>
                  <a:srgbClr val="002060"/>
                </a:solidFill>
              </a:rPr>
              <a:t> 91030,3 = 2684538 млн руб</a:t>
            </a:r>
            <a:r>
              <a:rPr lang="ru-RU" b="1" dirty="0">
                <a:solidFill>
                  <a:srgbClr val="002060"/>
                </a:solidFill>
              </a:rPr>
              <a:t>.</a:t>
            </a:r>
          </a:p>
          <a:p>
            <a:pPr algn="ctr">
              <a:lnSpc>
                <a:spcPct val="150000"/>
              </a:lnSpc>
            </a:pPr>
            <a:r>
              <a:rPr lang="ru-RU" b="1" dirty="0" smtClean="0">
                <a:solidFill>
                  <a:schemeClr val="accent2"/>
                </a:solidFill>
              </a:rPr>
              <a:t>ВПЭ (ВСД) = ВДС </a:t>
            </a:r>
            <a:r>
              <a:rPr lang="ru-RU" dirty="0">
                <a:solidFill>
                  <a:schemeClr val="accent2"/>
                </a:solidFill>
              </a:rPr>
              <a:t>–</a:t>
            </a:r>
            <a:r>
              <a:rPr lang="ru-RU" b="1" dirty="0" smtClean="0">
                <a:solidFill>
                  <a:schemeClr val="accent2"/>
                </a:solidFill>
              </a:rPr>
              <a:t> ОТ </a:t>
            </a:r>
            <a:r>
              <a:rPr lang="ru-RU" dirty="0" smtClean="0">
                <a:solidFill>
                  <a:schemeClr val="accent2"/>
                </a:solidFill>
              </a:rPr>
              <a:t>– </a:t>
            </a:r>
            <a:r>
              <a:rPr lang="ru-RU" b="1" dirty="0" smtClean="0">
                <a:solidFill>
                  <a:schemeClr val="accent2"/>
                </a:solidFill>
              </a:rPr>
              <a:t>ЧНП = ВДС </a:t>
            </a:r>
            <a:r>
              <a:rPr lang="ru-RU" dirty="0">
                <a:solidFill>
                  <a:schemeClr val="accent2"/>
                </a:solidFill>
              </a:rPr>
              <a:t>– </a:t>
            </a:r>
            <a:r>
              <a:rPr lang="ru-RU" b="1" dirty="0" smtClean="0">
                <a:solidFill>
                  <a:schemeClr val="accent2"/>
                </a:solidFill>
              </a:rPr>
              <a:t>ОТ </a:t>
            </a:r>
            <a:r>
              <a:rPr lang="ru-RU" dirty="0" smtClean="0">
                <a:solidFill>
                  <a:schemeClr val="accent2"/>
                </a:solidFill>
              </a:rPr>
              <a:t>– </a:t>
            </a:r>
            <a:r>
              <a:rPr lang="ru-RU" b="1" dirty="0" smtClean="0">
                <a:solidFill>
                  <a:schemeClr val="accent2"/>
                </a:solidFill>
              </a:rPr>
              <a:t>(НП</a:t>
            </a:r>
            <a:r>
              <a:rPr lang="ru-RU" dirty="0">
                <a:solidFill>
                  <a:schemeClr val="accent2"/>
                </a:solidFill>
              </a:rPr>
              <a:t> – </a:t>
            </a:r>
            <a:r>
              <a:rPr lang="ru-RU" b="1" dirty="0" smtClean="0">
                <a:solidFill>
                  <a:schemeClr val="accent2"/>
                </a:solidFill>
              </a:rPr>
              <a:t>СП)</a:t>
            </a:r>
            <a:endParaRPr lang="ru-RU" b="1" dirty="0">
              <a:solidFill>
                <a:srgbClr val="002060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ru-RU" b="1" dirty="0">
                <a:solidFill>
                  <a:schemeClr val="accent2"/>
                </a:solidFill>
              </a:rPr>
              <a:t>ВПЭ (ВСД)</a:t>
            </a:r>
            <a:r>
              <a:rPr lang="ru-RU" b="1" dirty="0" smtClean="0">
                <a:solidFill>
                  <a:srgbClr val="002060"/>
                </a:solidFill>
              </a:rPr>
              <a:t> = 2684538,6 </a:t>
            </a:r>
            <a:r>
              <a:rPr lang="ru-RU" dirty="0">
                <a:solidFill>
                  <a:srgbClr val="002060"/>
                </a:solidFill>
              </a:rPr>
              <a:t>– </a:t>
            </a:r>
            <a:r>
              <a:rPr lang="ru-RU" b="1" dirty="0" smtClean="0">
                <a:solidFill>
                  <a:srgbClr val="002060"/>
                </a:solidFill>
              </a:rPr>
              <a:t>1323403,5 </a:t>
            </a:r>
            <a:r>
              <a:rPr lang="ru-RU" dirty="0" smtClean="0">
                <a:solidFill>
                  <a:srgbClr val="002060"/>
                </a:solidFill>
              </a:rPr>
              <a:t>– </a:t>
            </a:r>
            <a:r>
              <a:rPr lang="ru-RU" b="1" dirty="0" smtClean="0">
                <a:solidFill>
                  <a:srgbClr val="002060"/>
                </a:solidFill>
              </a:rPr>
              <a:t>(492697,0 </a:t>
            </a:r>
            <a:r>
              <a:rPr lang="ru-RU" dirty="0">
                <a:solidFill>
                  <a:srgbClr val="002060"/>
                </a:solidFill>
              </a:rPr>
              <a:t>– </a:t>
            </a:r>
            <a:r>
              <a:rPr lang="ru-RU" b="1" dirty="0" smtClean="0">
                <a:solidFill>
                  <a:srgbClr val="002060"/>
                </a:solidFill>
              </a:rPr>
              <a:t>96652,1) = 965090,2 млн руб.</a:t>
            </a:r>
            <a:endParaRPr lang="ru-RU" b="1" dirty="0">
              <a:solidFill>
                <a:srgbClr val="002060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ru-RU" b="1" dirty="0" smtClean="0">
                <a:solidFill>
                  <a:schemeClr val="accent2"/>
                </a:solidFill>
              </a:rPr>
              <a:t>ВВП  </a:t>
            </a:r>
            <a:r>
              <a:rPr lang="ru-RU" b="1" dirty="0" smtClean="0">
                <a:solidFill>
                  <a:srgbClr val="002060"/>
                </a:solidFill>
              </a:rPr>
              <a:t>= 4618675,4 + (305304,1 – 91030,3) – 2148410,6 = 2684538,6 млн руб</a:t>
            </a:r>
            <a:r>
              <a:rPr lang="ru-RU" b="1" dirty="0">
                <a:solidFill>
                  <a:srgbClr val="002060"/>
                </a:solidFill>
              </a:rPr>
              <a:t>.;</a:t>
            </a:r>
          </a:p>
          <a:p>
            <a:pPr algn="ctr">
              <a:lnSpc>
                <a:spcPct val="150000"/>
              </a:lnSpc>
            </a:pPr>
            <a:r>
              <a:rPr lang="ru-RU" b="1" dirty="0" smtClean="0">
                <a:solidFill>
                  <a:schemeClr val="accent2"/>
                </a:solidFill>
              </a:rPr>
              <a:t>ВВП </a:t>
            </a:r>
            <a:r>
              <a:rPr lang="ru-RU" b="1" dirty="0" smtClean="0">
                <a:solidFill>
                  <a:srgbClr val="002060"/>
                </a:solidFill>
              </a:rPr>
              <a:t>= 2048256,2 + 438049,1 + (853990,5 </a:t>
            </a:r>
            <a:r>
              <a:rPr lang="ru-RU" dirty="0">
                <a:solidFill>
                  <a:srgbClr val="002060"/>
                </a:solidFill>
              </a:rPr>
              <a:t>– </a:t>
            </a:r>
            <a:r>
              <a:rPr lang="ru-RU" b="1" dirty="0" smtClean="0">
                <a:solidFill>
                  <a:srgbClr val="002060"/>
                </a:solidFill>
              </a:rPr>
              <a:t>643066,7) + (</a:t>
            </a:r>
            <a:r>
              <a:rPr lang="ru-RU" dirty="0">
                <a:solidFill>
                  <a:srgbClr val="002060"/>
                </a:solidFill>
              </a:rPr>
              <a:t>– </a:t>
            </a:r>
            <a:r>
              <a:rPr lang="ru-RU" b="1" dirty="0" smtClean="0">
                <a:solidFill>
                  <a:srgbClr val="002060"/>
                </a:solidFill>
              </a:rPr>
              <a:t>12690,5) = 2684538,6 млн. руб</a:t>
            </a:r>
            <a:r>
              <a:rPr lang="ru-RU" b="1" dirty="0">
                <a:solidFill>
                  <a:srgbClr val="002060"/>
                </a:solidFill>
              </a:rPr>
              <a:t>.;</a:t>
            </a:r>
          </a:p>
          <a:p>
            <a:pPr algn="ctr">
              <a:lnSpc>
                <a:spcPct val="150000"/>
              </a:lnSpc>
            </a:pPr>
            <a:r>
              <a:rPr lang="ru-RU" b="1" dirty="0" smtClean="0">
                <a:solidFill>
                  <a:schemeClr val="accent2"/>
                </a:solidFill>
              </a:rPr>
              <a:t>ВВП</a:t>
            </a:r>
            <a:r>
              <a:rPr lang="ru-RU" b="1" dirty="0" smtClean="0">
                <a:solidFill>
                  <a:srgbClr val="002060"/>
                </a:solidFill>
              </a:rPr>
              <a:t> = 1323403,5 + (492697,0 </a:t>
            </a:r>
            <a:r>
              <a:rPr lang="ru-RU" dirty="0">
                <a:solidFill>
                  <a:srgbClr val="002060"/>
                </a:solidFill>
              </a:rPr>
              <a:t>–</a:t>
            </a:r>
            <a:r>
              <a:rPr lang="ru-RU" b="1" dirty="0" smtClean="0">
                <a:solidFill>
                  <a:srgbClr val="002060"/>
                </a:solidFill>
              </a:rPr>
              <a:t> 96652,1) + 965090,2 = 2684538,6 млн руб</a:t>
            </a:r>
            <a:r>
              <a:rPr lang="ru-RU" b="1" dirty="0">
                <a:solidFill>
                  <a:srgbClr val="00206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15385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39719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2"/>
          <p:cNvSpPr>
            <a:spLocks noChangeArrowheads="1"/>
          </p:cNvSpPr>
          <p:nvPr/>
        </p:nvSpPr>
        <p:spPr bwMode="auto">
          <a:xfrm>
            <a:off x="1524001" y="2972872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332509" y="92365"/>
            <a:ext cx="8368146" cy="41549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1400" b="1" dirty="0">
                <a:solidFill>
                  <a:schemeClr val="accent1"/>
                </a:solidFill>
              </a:rPr>
              <a:t>Задача 1. Имеются следующие данные по России за 2020 г. (в текущих ценах; млрд руб.)</a:t>
            </a: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6476286"/>
              </p:ext>
            </p:extLst>
          </p:nvPr>
        </p:nvGraphicFramePr>
        <p:xfrm>
          <a:off x="332509" y="507863"/>
          <a:ext cx="11441544" cy="505644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824443">
                  <a:extLst>
                    <a:ext uri="{9D8B030D-6E8A-4147-A177-3AD203B41FA5}">
                      <a16:colId xmlns:a16="http://schemas.microsoft.com/office/drawing/2014/main" val="1555407260"/>
                    </a:ext>
                  </a:extLst>
                </a:gridCol>
                <a:gridCol w="1617101">
                  <a:extLst>
                    <a:ext uri="{9D8B030D-6E8A-4147-A177-3AD203B41FA5}">
                      <a16:colId xmlns:a16="http://schemas.microsoft.com/office/drawing/2014/main" val="1819179008"/>
                    </a:ext>
                  </a:extLst>
                </a:gridCol>
              </a:tblGrid>
              <a:tr h="20833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Показатель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706" marR="1270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Данные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706" marR="12706" marT="0" marB="0"/>
                </a:tc>
                <a:extLst>
                  <a:ext uri="{0D108BD9-81ED-4DB2-BD59-A6C34878D82A}">
                    <a16:rowId xmlns:a16="http://schemas.microsoft.com/office/drawing/2014/main" val="2915350684"/>
                  </a:ext>
                </a:extLst>
              </a:tr>
              <a:tr h="208337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Выпуск товаров и услуг в основных ценах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706" marR="1270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194838,9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706" marR="12706" marT="0" marB="0"/>
                </a:tc>
                <a:extLst>
                  <a:ext uri="{0D108BD9-81ED-4DB2-BD59-A6C34878D82A}">
                    <a16:rowId xmlns:a16="http://schemas.microsoft.com/office/drawing/2014/main" val="1361814660"/>
                  </a:ext>
                </a:extLst>
              </a:tr>
              <a:tr h="19611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Промежуточное потребление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706" marR="1270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98617,2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706" marR="12706" marT="0" marB="0"/>
                </a:tc>
                <a:extLst>
                  <a:ext uri="{0D108BD9-81ED-4DB2-BD59-A6C34878D82A}">
                    <a16:rowId xmlns:a16="http://schemas.microsoft.com/office/drawing/2014/main" val="1019273962"/>
                  </a:ext>
                </a:extLst>
              </a:tr>
              <a:tr h="19611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Налоги на производство и импорт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706" marR="1270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12379,3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706" marR="12706" marT="0" marB="0"/>
                </a:tc>
                <a:extLst>
                  <a:ext uri="{0D108BD9-81ED-4DB2-BD59-A6C34878D82A}">
                    <a16:rowId xmlns:a16="http://schemas.microsoft.com/office/drawing/2014/main" val="3563809809"/>
                  </a:ext>
                </a:extLst>
              </a:tr>
              <a:tr h="19611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В том числе налоги на продукты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706" marR="1270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11095,6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706" marR="12706" marT="0" marB="0"/>
                </a:tc>
                <a:extLst>
                  <a:ext uri="{0D108BD9-81ED-4DB2-BD59-A6C34878D82A}">
                    <a16:rowId xmlns:a16="http://schemas.microsoft.com/office/drawing/2014/main" val="2398256674"/>
                  </a:ext>
                </a:extLst>
              </a:tr>
              <a:tr h="19611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Субсидии на производство и импорт (-)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706" marR="1270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692,5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706" marR="12706" marT="0" marB="0"/>
                </a:tc>
                <a:extLst>
                  <a:ext uri="{0D108BD9-81ED-4DB2-BD59-A6C34878D82A}">
                    <a16:rowId xmlns:a16="http://schemas.microsoft.com/office/drawing/2014/main" val="1292218304"/>
                  </a:ext>
                </a:extLst>
              </a:tr>
              <a:tr h="19611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В том числе субсидии на продукты и импорт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706" marR="1270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349,8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706" marR="12706" marT="0" marB="0"/>
                </a:tc>
                <a:extLst>
                  <a:ext uri="{0D108BD9-81ED-4DB2-BD59-A6C34878D82A}">
                    <a16:rowId xmlns:a16="http://schemas.microsoft.com/office/drawing/2014/main" val="2148566514"/>
                  </a:ext>
                </a:extLst>
              </a:tr>
              <a:tr h="19611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Оплата труда наемных работников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706" marR="1270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50346,0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706" marR="12706" marT="0" marB="0"/>
                </a:tc>
                <a:extLst>
                  <a:ext uri="{0D108BD9-81ED-4DB2-BD59-A6C34878D82A}">
                    <a16:rowId xmlns:a16="http://schemas.microsoft.com/office/drawing/2014/main" val="724214765"/>
                  </a:ext>
                </a:extLst>
              </a:tr>
              <a:tr h="19611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Сальдо заработной платы, полученной за границей и выплаченной в России нерезидентам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706" marR="1270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-75,1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706" marR="12706" marT="0" marB="0"/>
                </a:tc>
                <a:extLst>
                  <a:ext uri="{0D108BD9-81ED-4DB2-BD59-A6C34878D82A}">
                    <a16:rowId xmlns:a16="http://schemas.microsoft.com/office/drawing/2014/main" val="823303595"/>
                  </a:ext>
                </a:extLst>
              </a:tr>
              <a:tr h="19611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Доходы от собственности, полученные </a:t>
                      </a:r>
                      <a:r>
                        <a:rPr lang="ru-RU" sz="1400" dirty="0" err="1">
                          <a:effectLst/>
                        </a:rPr>
                        <a:t>резедентами</a:t>
                      </a:r>
                      <a:r>
                        <a:rPr lang="ru-RU" sz="1400" dirty="0">
                          <a:effectLst/>
                        </a:rPr>
                        <a:t> от </a:t>
                      </a:r>
                      <a:r>
                        <a:rPr lang="ru-RU" sz="1400" dirty="0" err="1">
                          <a:effectLst/>
                        </a:rPr>
                        <a:t>нерезедентов</a:t>
                      </a:r>
                      <a:r>
                        <a:rPr lang="ru-RU" sz="1400" dirty="0">
                          <a:effectLst/>
                        </a:rPr>
                        <a:t> (от «остального мира»)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706" marR="1270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2928,1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706" marR="12706" marT="0" marB="0"/>
                </a:tc>
                <a:extLst>
                  <a:ext uri="{0D108BD9-81ED-4DB2-BD59-A6C34878D82A}">
                    <a16:rowId xmlns:a16="http://schemas.microsoft.com/office/drawing/2014/main" val="1963691101"/>
                  </a:ext>
                </a:extLst>
              </a:tr>
              <a:tr h="19611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Доходы от собственности, переданные </a:t>
                      </a:r>
                      <a:r>
                        <a:rPr lang="ru-RU" sz="1400" dirty="0" err="1">
                          <a:effectLst/>
                        </a:rPr>
                        <a:t>резедентами</a:t>
                      </a:r>
                      <a:r>
                        <a:rPr lang="ru-RU" sz="1400" dirty="0">
                          <a:effectLst/>
                        </a:rPr>
                        <a:t> нерезидентам («остальному миру»)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706" marR="1270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5415,8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706" marR="12706" marT="0" marB="0"/>
                </a:tc>
                <a:extLst>
                  <a:ext uri="{0D108BD9-81ED-4DB2-BD59-A6C34878D82A}">
                    <a16:rowId xmlns:a16="http://schemas.microsoft.com/office/drawing/2014/main" val="1270540312"/>
                  </a:ext>
                </a:extLst>
              </a:tr>
              <a:tr h="19611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Текущие трансферты, полученные резедентами от нерезедентов (от «остального мира»)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706" marR="1270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969,37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706" marR="12706" marT="0" marB="0"/>
                </a:tc>
                <a:extLst>
                  <a:ext uri="{0D108BD9-81ED-4DB2-BD59-A6C34878D82A}">
                    <a16:rowId xmlns:a16="http://schemas.microsoft.com/office/drawing/2014/main" val="1056446044"/>
                  </a:ext>
                </a:extLst>
              </a:tr>
              <a:tr h="21253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Текущие трансферты, переданные резедентами нерезидентам («остальному миру»)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706" marR="1270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1375,34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706" marR="12706" marT="0" marB="0"/>
                </a:tc>
                <a:extLst>
                  <a:ext uri="{0D108BD9-81ED-4DB2-BD59-A6C34878D82A}">
                    <a16:rowId xmlns:a16="http://schemas.microsoft.com/office/drawing/2014/main" val="2013253225"/>
                  </a:ext>
                </a:extLst>
              </a:tr>
              <a:tr h="19611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Расходы на конечное потребление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706" marR="1270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75062,8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706" marR="12706" marT="0" marB="0"/>
                </a:tc>
                <a:extLst>
                  <a:ext uri="{0D108BD9-81ED-4DB2-BD59-A6C34878D82A}">
                    <a16:rowId xmlns:a16="http://schemas.microsoft.com/office/drawing/2014/main" val="989309699"/>
                  </a:ext>
                </a:extLst>
              </a:tr>
              <a:tr h="19611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Капитальные трансферты, полученные от «остального мира»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706" marR="1270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12,9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706" marR="12706" marT="0" marB="0"/>
                </a:tc>
                <a:extLst>
                  <a:ext uri="{0D108BD9-81ED-4DB2-BD59-A6C34878D82A}">
                    <a16:rowId xmlns:a16="http://schemas.microsoft.com/office/drawing/2014/main" val="959534104"/>
                  </a:ext>
                </a:extLst>
              </a:tr>
              <a:tr h="22787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Капитальные трансферты, переданные «остальному миру»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706" marR="1270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45,8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706" marR="12706" marT="0" marB="0"/>
                </a:tc>
                <a:extLst>
                  <a:ext uri="{0D108BD9-81ED-4DB2-BD59-A6C34878D82A}">
                    <a16:rowId xmlns:a16="http://schemas.microsoft.com/office/drawing/2014/main" val="1096221845"/>
                  </a:ext>
                </a:extLst>
              </a:tr>
              <a:tr h="19611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Валовое накопление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706" marR="1270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25659,3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706" marR="12706" marT="0" marB="0"/>
                </a:tc>
                <a:extLst>
                  <a:ext uri="{0D108BD9-81ED-4DB2-BD59-A6C34878D82A}">
                    <a16:rowId xmlns:a16="http://schemas.microsoft.com/office/drawing/2014/main" val="2169828985"/>
                  </a:ext>
                </a:extLst>
              </a:tr>
              <a:tr h="19611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Валовое накопление основного капитала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706" marR="1270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23272,5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706" marR="12706" marT="0" marB="0"/>
                </a:tc>
                <a:extLst>
                  <a:ext uri="{0D108BD9-81ED-4DB2-BD59-A6C34878D82A}">
                    <a16:rowId xmlns:a16="http://schemas.microsoft.com/office/drawing/2014/main" val="2176710790"/>
                  </a:ext>
                </a:extLst>
              </a:tr>
              <a:tr h="215223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Изменение запасов материальных оборотных средств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706" marR="1270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2368,8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706" marR="12706" marT="0" marB="0"/>
                </a:tc>
                <a:extLst>
                  <a:ext uri="{0D108BD9-81ED-4DB2-BD59-A6C34878D82A}">
                    <a16:rowId xmlns:a16="http://schemas.microsoft.com/office/drawing/2014/main" val="616375257"/>
                  </a:ext>
                </a:extLst>
              </a:tr>
              <a:tr h="19611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Приобретение за вычетом выбытия непроизведенных нефинансовых активов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706" marR="1270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5,8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706" marR="12706" marT="0" marB="0"/>
                </a:tc>
                <a:extLst>
                  <a:ext uri="{0D108BD9-81ED-4DB2-BD59-A6C34878D82A}">
                    <a16:rowId xmlns:a16="http://schemas.microsoft.com/office/drawing/2014/main" val="4096205402"/>
                  </a:ext>
                </a:extLst>
              </a:tr>
              <a:tr h="19611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Экспорт товаров и услуг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706" marR="1270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27301,5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706" marR="12706" marT="0" marB="0"/>
                </a:tc>
                <a:extLst>
                  <a:ext uri="{0D108BD9-81ED-4DB2-BD59-A6C34878D82A}">
                    <a16:rowId xmlns:a16="http://schemas.microsoft.com/office/drawing/2014/main" val="1143423267"/>
                  </a:ext>
                </a:extLst>
              </a:tr>
              <a:tr h="55951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Импорт товаров и услуг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706" marR="1270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21992,4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706" marR="12706" marT="0" marB="0"/>
                </a:tc>
                <a:extLst>
                  <a:ext uri="{0D108BD9-81ED-4DB2-BD59-A6C34878D82A}">
                    <a16:rowId xmlns:a16="http://schemas.microsoft.com/office/drawing/2014/main" val="2615967499"/>
                  </a:ext>
                </a:extLst>
              </a:tr>
            </a:tbl>
          </a:graphicData>
        </a:graphic>
      </p:graphicFrame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189342" y="5807213"/>
            <a:ext cx="1200265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solidFill>
                  <a:schemeClr val="accent1"/>
                </a:solidFill>
              </a:rPr>
              <a:t>Определить: валовой внутренний продукт (3 способами), валовой национальный доход, валовой национальный располагаемый доход, валовое национальное сбережение, чистое кредитование (+), чистое заимствование (-) и статистическое расхождение. </a:t>
            </a:r>
          </a:p>
        </p:txBody>
      </p:sp>
    </p:spTree>
    <p:extLst>
      <p:ext uri="{BB962C8B-B14F-4D97-AF65-F5344CB8AC3E}">
        <p14:creationId xmlns:p14="http://schemas.microsoft.com/office/powerpoint/2010/main" val="1834002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2"/>
          <p:cNvSpPr>
            <a:spLocks noChangeArrowheads="1"/>
          </p:cNvSpPr>
          <p:nvPr/>
        </p:nvSpPr>
        <p:spPr bwMode="auto">
          <a:xfrm>
            <a:off x="1524001" y="2972872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-309417" y="1416116"/>
            <a:ext cx="201814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solidFill>
                  <a:schemeClr val="accent1"/>
                </a:solidFill>
              </a:rPr>
              <a:t>Решение.</a:t>
            </a:r>
            <a:endParaRPr lang="ru-RU" sz="1600" b="1" dirty="0">
              <a:solidFill>
                <a:schemeClr val="accent1"/>
              </a:solidFill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0" y="1690015"/>
            <a:ext cx="12053454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1600" b="1" dirty="0" smtClean="0">
                <a:solidFill>
                  <a:schemeClr val="accent2"/>
                </a:solidFill>
              </a:rPr>
              <a:t>ВВП (производственным методом)</a:t>
            </a:r>
            <a:r>
              <a:rPr lang="ru-RU" sz="1600" b="1" dirty="0" smtClean="0">
                <a:solidFill>
                  <a:schemeClr val="accent1"/>
                </a:solidFill>
              </a:rPr>
              <a:t> = Выпуск в основных ценах + (Налоги на продукты – Субсидии на продукты и импорт) – Промежуточное потребление</a:t>
            </a:r>
          </a:p>
          <a:p>
            <a:pPr algn="ctr">
              <a:lnSpc>
                <a:spcPct val="150000"/>
              </a:lnSpc>
            </a:pPr>
            <a:r>
              <a:rPr lang="ru-RU" sz="1600" b="1" dirty="0" smtClean="0">
                <a:solidFill>
                  <a:schemeClr val="accent2"/>
                </a:solidFill>
              </a:rPr>
              <a:t>ВВП=194838,9 + (11095,6</a:t>
            </a:r>
            <a:r>
              <a:rPr lang="ru-RU" sz="1600" b="1" dirty="0">
                <a:solidFill>
                  <a:schemeClr val="accent2"/>
                </a:solidFill>
              </a:rPr>
              <a:t> – </a:t>
            </a:r>
            <a:r>
              <a:rPr lang="ru-RU" sz="1600" b="1" dirty="0" smtClean="0">
                <a:solidFill>
                  <a:schemeClr val="accent2"/>
                </a:solidFill>
              </a:rPr>
              <a:t>349,8)</a:t>
            </a:r>
            <a:r>
              <a:rPr lang="ru-RU" sz="1600" b="1" dirty="0">
                <a:solidFill>
                  <a:schemeClr val="accent2"/>
                </a:solidFill>
              </a:rPr>
              <a:t> – </a:t>
            </a:r>
            <a:r>
              <a:rPr lang="ru-RU" sz="1600" b="1" dirty="0" smtClean="0">
                <a:solidFill>
                  <a:schemeClr val="accent2"/>
                </a:solidFill>
              </a:rPr>
              <a:t>98617,2 = 106967,5 млрд руб.</a:t>
            </a:r>
          </a:p>
          <a:p>
            <a:pPr algn="ctr">
              <a:lnSpc>
                <a:spcPct val="150000"/>
              </a:lnSpc>
            </a:pPr>
            <a:r>
              <a:rPr lang="ru-RU" sz="1600" b="1" dirty="0" smtClean="0">
                <a:solidFill>
                  <a:schemeClr val="accent2"/>
                </a:solidFill>
              </a:rPr>
              <a:t>Валовая прибыль и валовые смешанные доходы</a:t>
            </a:r>
            <a:r>
              <a:rPr lang="ru-RU" sz="1600" b="1" dirty="0" smtClean="0">
                <a:solidFill>
                  <a:schemeClr val="accent1"/>
                </a:solidFill>
              </a:rPr>
              <a:t> = ВВП (</a:t>
            </a:r>
            <a:r>
              <a:rPr lang="ru-RU" sz="1600" b="1" dirty="0" err="1" smtClean="0">
                <a:solidFill>
                  <a:schemeClr val="accent1"/>
                </a:solidFill>
              </a:rPr>
              <a:t>произв.метод</a:t>
            </a:r>
            <a:r>
              <a:rPr lang="ru-RU" sz="1600" b="1" dirty="0" smtClean="0">
                <a:solidFill>
                  <a:schemeClr val="accent1"/>
                </a:solidFill>
              </a:rPr>
              <a:t>) – Оплата труда наемных работников</a:t>
            </a:r>
            <a:r>
              <a:rPr lang="ru-RU" sz="1600" b="1" dirty="0">
                <a:solidFill>
                  <a:schemeClr val="accent1"/>
                </a:solidFill>
              </a:rPr>
              <a:t> </a:t>
            </a:r>
            <a:r>
              <a:rPr lang="ru-RU" sz="1600" b="1" dirty="0" smtClean="0">
                <a:solidFill>
                  <a:schemeClr val="accent1"/>
                </a:solidFill>
              </a:rPr>
              <a:t>– Чистые налоги на производство и импорт</a:t>
            </a:r>
          </a:p>
          <a:p>
            <a:pPr algn="ctr">
              <a:lnSpc>
                <a:spcPct val="150000"/>
              </a:lnSpc>
            </a:pPr>
            <a:r>
              <a:rPr lang="ru-RU" sz="1600" b="1" dirty="0" smtClean="0">
                <a:solidFill>
                  <a:schemeClr val="accent2"/>
                </a:solidFill>
              </a:rPr>
              <a:t>ВП и ВСД = 106967,5 – 50346,0 – (12379,3 – 692,5) = 44934,7 </a:t>
            </a:r>
            <a:r>
              <a:rPr lang="ru-RU" sz="1600" b="1" dirty="0">
                <a:solidFill>
                  <a:schemeClr val="accent2"/>
                </a:solidFill>
              </a:rPr>
              <a:t>млрд руб</a:t>
            </a:r>
            <a:r>
              <a:rPr lang="ru-RU" sz="1600" b="1" dirty="0" smtClean="0">
                <a:solidFill>
                  <a:schemeClr val="accent2"/>
                </a:solidFill>
              </a:rPr>
              <a:t>.</a:t>
            </a:r>
          </a:p>
          <a:p>
            <a:pPr algn="ctr">
              <a:lnSpc>
                <a:spcPct val="150000"/>
              </a:lnSpc>
            </a:pPr>
            <a:r>
              <a:rPr lang="ru-RU" sz="1600" b="1" dirty="0" smtClean="0">
                <a:solidFill>
                  <a:schemeClr val="accent2"/>
                </a:solidFill>
              </a:rPr>
              <a:t>ВВП (распределительным </a:t>
            </a:r>
            <a:r>
              <a:rPr lang="ru-RU" sz="1600" b="1" dirty="0">
                <a:solidFill>
                  <a:schemeClr val="accent2"/>
                </a:solidFill>
              </a:rPr>
              <a:t>методом)</a:t>
            </a:r>
            <a:r>
              <a:rPr lang="ru-RU" sz="1600" b="1" dirty="0">
                <a:solidFill>
                  <a:schemeClr val="accent1"/>
                </a:solidFill>
              </a:rPr>
              <a:t> = Оплата труда наемных работников (резидентов и нерезидентов) + валовая прибыль и смешанные </a:t>
            </a:r>
            <a:r>
              <a:rPr lang="ru-RU" sz="1600" b="1" dirty="0" smtClean="0">
                <a:solidFill>
                  <a:schemeClr val="accent1"/>
                </a:solidFill>
              </a:rPr>
              <a:t>доходы + чистые </a:t>
            </a:r>
            <a:r>
              <a:rPr lang="ru-RU" sz="1600" b="1" dirty="0">
                <a:solidFill>
                  <a:schemeClr val="accent1"/>
                </a:solidFill>
              </a:rPr>
              <a:t>налоги на производство и </a:t>
            </a:r>
            <a:r>
              <a:rPr lang="ru-RU" sz="1600" b="1" dirty="0" smtClean="0">
                <a:solidFill>
                  <a:schemeClr val="accent1"/>
                </a:solidFill>
              </a:rPr>
              <a:t>импорт</a:t>
            </a:r>
          </a:p>
          <a:p>
            <a:pPr algn="ctr">
              <a:lnSpc>
                <a:spcPct val="150000"/>
              </a:lnSpc>
            </a:pPr>
            <a:r>
              <a:rPr lang="ru-RU" sz="1600" b="1" dirty="0" smtClean="0">
                <a:solidFill>
                  <a:schemeClr val="accent2"/>
                </a:solidFill>
              </a:rPr>
              <a:t>ВВП=50346,0+44934,7+</a:t>
            </a:r>
            <a:r>
              <a:rPr lang="ru-RU" sz="1600" b="1" dirty="0" smtClean="0">
                <a:solidFill>
                  <a:schemeClr val="accent1"/>
                </a:solidFill>
              </a:rPr>
              <a:t> </a:t>
            </a:r>
            <a:r>
              <a:rPr lang="ru-RU" sz="1600" b="1" dirty="0">
                <a:solidFill>
                  <a:schemeClr val="accent2"/>
                </a:solidFill>
              </a:rPr>
              <a:t>(12379,3 – 692,5</a:t>
            </a:r>
            <a:r>
              <a:rPr lang="ru-RU" sz="1600" b="1" dirty="0" smtClean="0">
                <a:solidFill>
                  <a:schemeClr val="accent2"/>
                </a:solidFill>
              </a:rPr>
              <a:t>) = </a:t>
            </a:r>
            <a:r>
              <a:rPr lang="ru-RU" sz="1600" b="1" dirty="0">
                <a:solidFill>
                  <a:schemeClr val="accent2"/>
                </a:solidFill>
              </a:rPr>
              <a:t>106967,5 млрд руб</a:t>
            </a:r>
            <a:r>
              <a:rPr lang="ru-RU" sz="1600" b="1" dirty="0" smtClean="0">
                <a:solidFill>
                  <a:schemeClr val="accent2"/>
                </a:solidFill>
              </a:rPr>
              <a:t>.</a:t>
            </a:r>
          </a:p>
          <a:p>
            <a:pPr algn="ctr">
              <a:lnSpc>
                <a:spcPct val="150000"/>
              </a:lnSpc>
            </a:pPr>
            <a:r>
              <a:rPr lang="ru-RU" sz="1600" b="1" dirty="0">
                <a:solidFill>
                  <a:schemeClr val="accent2"/>
                </a:solidFill>
              </a:rPr>
              <a:t>ВВП (методом конечного использования) </a:t>
            </a:r>
            <a:r>
              <a:rPr lang="ru-RU" sz="1600" b="1" dirty="0">
                <a:solidFill>
                  <a:schemeClr val="accent1"/>
                </a:solidFill>
              </a:rPr>
              <a:t>=</a:t>
            </a:r>
            <a:r>
              <a:rPr lang="ru-RU" sz="1600" b="1" dirty="0">
                <a:solidFill>
                  <a:schemeClr val="accent2"/>
                </a:solidFill>
              </a:rPr>
              <a:t> </a:t>
            </a:r>
            <a:r>
              <a:rPr lang="ru-RU" sz="1600" b="1" dirty="0">
                <a:solidFill>
                  <a:schemeClr val="accent1"/>
                </a:solidFill>
              </a:rPr>
              <a:t>Конечное потребление + Валовое накопление </a:t>
            </a:r>
            <a:r>
              <a:rPr lang="ru-RU" sz="1600" b="1" dirty="0" smtClean="0">
                <a:solidFill>
                  <a:schemeClr val="accent1"/>
                </a:solidFill>
              </a:rPr>
              <a:t>+ </a:t>
            </a:r>
            <a:r>
              <a:rPr lang="ru-RU" sz="1600" b="1" dirty="0">
                <a:solidFill>
                  <a:schemeClr val="accent1"/>
                </a:solidFill>
              </a:rPr>
              <a:t>(Экспорт – Импорт) </a:t>
            </a:r>
            <a:endParaRPr lang="ru-RU" sz="1600" b="1" dirty="0" smtClean="0">
              <a:solidFill>
                <a:schemeClr val="accent1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ru-RU" sz="1600" b="1" dirty="0" smtClean="0">
                <a:solidFill>
                  <a:schemeClr val="accent2"/>
                </a:solidFill>
              </a:rPr>
              <a:t>ВВП = 75062,8 + 25659,3 + (27301,5 </a:t>
            </a:r>
            <a:r>
              <a:rPr lang="ru-RU" sz="1600" b="1" dirty="0">
                <a:solidFill>
                  <a:schemeClr val="accent2"/>
                </a:solidFill>
              </a:rPr>
              <a:t>– </a:t>
            </a:r>
            <a:r>
              <a:rPr lang="ru-RU" sz="1600" b="1" dirty="0" smtClean="0">
                <a:solidFill>
                  <a:schemeClr val="accent2"/>
                </a:solidFill>
              </a:rPr>
              <a:t>21992,4) = 106031,2 млрд </a:t>
            </a:r>
            <a:r>
              <a:rPr lang="ru-RU" sz="1600" b="1" dirty="0">
                <a:solidFill>
                  <a:schemeClr val="accent2"/>
                </a:solidFill>
              </a:rPr>
              <a:t>руб.</a:t>
            </a:r>
          </a:p>
          <a:p>
            <a:pPr algn="ctr">
              <a:lnSpc>
                <a:spcPct val="150000"/>
              </a:lnSpc>
            </a:pPr>
            <a:r>
              <a:rPr lang="ru-RU" sz="1600" b="1" i="1" dirty="0" smtClean="0">
                <a:solidFill>
                  <a:schemeClr val="accent1"/>
                </a:solidFill>
              </a:rPr>
              <a:t>Статистическое расхождение определяется как разность между ВВП(производственным метод) и ВВП (методом конечного использования)</a:t>
            </a:r>
            <a:r>
              <a:rPr lang="ru-RU" sz="1600" b="1" i="1" dirty="0" smtClean="0">
                <a:solidFill>
                  <a:schemeClr val="accent2"/>
                </a:solidFill>
              </a:rPr>
              <a:t> = </a:t>
            </a:r>
            <a:r>
              <a:rPr lang="ru-RU" sz="1600" b="1" dirty="0" smtClean="0">
                <a:solidFill>
                  <a:schemeClr val="accent2"/>
                </a:solidFill>
              </a:rPr>
              <a:t>106967,5 </a:t>
            </a:r>
            <a:r>
              <a:rPr lang="ru-RU" sz="1600" b="1" dirty="0">
                <a:solidFill>
                  <a:schemeClr val="accent2"/>
                </a:solidFill>
              </a:rPr>
              <a:t> – </a:t>
            </a:r>
            <a:r>
              <a:rPr lang="ru-RU" sz="1600" b="1" dirty="0" smtClean="0">
                <a:solidFill>
                  <a:schemeClr val="accent2"/>
                </a:solidFill>
              </a:rPr>
              <a:t>106031,2 = 936,3 </a:t>
            </a:r>
            <a:r>
              <a:rPr lang="ru-RU" sz="1600" b="1" dirty="0">
                <a:solidFill>
                  <a:schemeClr val="accent2"/>
                </a:solidFill>
              </a:rPr>
              <a:t>млрд руб</a:t>
            </a:r>
            <a:r>
              <a:rPr lang="ru-RU" sz="1600" b="1" dirty="0" smtClean="0">
                <a:solidFill>
                  <a:schemeClr val="accent2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90759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2"/>
          <p:cNvSpPr>
            <a:spLocks noChangeArrowheads="1"/>
          </p:cNvSpPr>
          <p:nvPr/>
        </p:nvSpPr>
        <p:spPr bwMode="auto">
          <a:xfrm>
            <a:off x="1524001" y="2972872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129308" y="1634044"/>
            <a:ext cx="11979566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1600" b="1" dirty="0">
                <a:solidFill>
                  <a:schemeClr val="accent1"/>
                </a:solidFill>
              </a:rPr>
              <a:t>ВНД </a:t>
            </a:r>
            <a:r>
              <a:rPr lang="ru-RU" sz="1600" b="1" dirty="0" smtClean="0">
                <a:solidFill>
                  <a:schemeClr val="accent1"/>
                </a:solidFill>
              </a:rPr>
              <a:t>= ВВП </a:t>
            </a:r>
            <a:r>
              <a:rPr lang="ru-RU" sz="1600" b="1" dirty="0">
                <a:solidFill>
                  <a:schemeClr val="accent1"/>
                </a:solidFill>
              </a:rPr>
              <a:t>+ Сальдо первичных доходов, полученных резидентами от нерезидентов и выплаченных </a:t>
            </a:r>
            <a:r>
              <a:rPr lang="ru-RU" sz="1600" b="1" dirty="0" smtClean="0">
                <a:solidFill>
                  <a:schemeClr val="accent1"/>
                </a:solidFill>
              </a:rPr>
              <a:t>нерезидентами</a:t>
            </a:r>
          </a:p>
          <a:p>
            <a:pPr algn="ctr">
              <a:lnSpc>
                <a:spcPct val="150000"/>
              </a:lnSpc>
            </a:pPr>
            <a:r>
              <a:rPr lang="ru-RU" sz="1600" b="1" dirty="0" smtClean="0">
                <a:solidFill>
                  <a:schemeClr val="accent2"/>
                </a:solidFill>
              </a:rPr>
              <a:t>ВНД = 106967,5 </a:t>
            </a:r>
            <a:r>
              <a:rPr lang="ru-RU" sz="1600" b="1" dirty="0">
                <a:solidFill>
                  <a:schemeClr val="accent2"/>
                </a:solidFill>
              </a:rPr>
              <a:t>– </a:t>
            </a:r>
            <a:r>
              <a:rPr lang="ru-RU" sz="1600" b="1" dirty="0" smtClean="0">
                <a:solidFill>
                  <a:schemeClr val="accent2"/>
                </a:solidFill>
              </a:rPr>
              <a:t>75,1+(2928,1 </a:t>
            </a:r>
            <a:r>
              <a:rPr lang="ru-RU" sz="1600" b="1" dirty="0">
                <a:solidFill>
                  <a:schemeClr val="accent2"/>
                </a:solidFill>
              </a:rPr>
              <a:t>– </a:t>
            </a:r>
            <a:r>
              <a:rPr lang="ru-RU" sz="1600" b="1" dirty="0" smtClean="0">
                <a:solidFill>
                  <a:schemeClr val="accent2"/>
                </a:solidFill>
              </a:rPr>
              <a:t>5415,8)= 104404,7 млрд </a:t>
            </a:r>
            <a:r>
              <a:rPr lang="ru-RU" sz="1600" b="1" dirty="0">
                <a:solidFill>
                  <a:schemeClr val="accent2"/>
                </a:solidFill>
              </a:rPr>
              <a:t>руб</a:t>
            </a:r>
            <a:r>
              <a:rPr lang="ru-RU" sz="1600" b="1" dirty="0" smtClean="0">
                <a:solidFill>
                  <a:schemeClr val="accent2"/>
                </a:solidFill>
              </a:rPr>
              <a:t>.</a:t>
            </a:r>
          </a:p>
          <a:p>
            <a:pPr algn="ctr">
              <a:lnSpc>
                <a:spcPct val="150000"/>
              </a:lnSpc>
            </a:pPr>
            <a:r>
              <a:rPr lang="ru-RU" sz="1600" b="1" dirty="0" smtClean="0">
                <a:solidFill>
                  <a:schemeClr val="accent1"/>
                </a:solidFill>
              </a:rPr>
              <a:t>ВНРД </a:t>
            </a:r>
            <a:r>
              <a:rPr lang="ru-RU" sz="1600" b="1" dirty="0">
                <a:solidFill>
                  <a:schemeClr val="accent1"/>
                </a:solidFill>
              </a:rPr>
              <a:t>= ВНД + Сальдо текущих трансфертов, полученных от «Остального мира» и переданных «Остальному миру</a:t>
            </a:r>
            <a:r>
              <a:rPr lang="ru-RU" sz="1600" b="1" dirty="0" smtClean="0">
                <a:solidFill>
                  <a:schemeClr val="accent1"/>
                </a:solidFill>
              </a:rPr>
              <a:t>»</a:t>
            </a:r>
          </a:p>
          <a:p>
            <a:pPr algn="ctr">
              <a:lnSpc>
                <a:spcPct val="150000"/>
              </a:lnSpc>
            </a:pPr>
            <a:r>
              <a:rPr lang="ru-RU" sz="1600" b="1" dirty="0" smtClean="0">
                <a:solidFill>
                  <a:schemeClr val="accent2"/>
                </a:solidFill>
              </a:rPr>
              <a:t>ВНРД = 104404,7</a:t>
            </a:r>
            <a:r>
              <a:rPr lang="ru-RU" sz="1600" b="1" dirty="0">
                <a:solidFill>
                  <a:schemeClr val="accent2"/>
                </a:solidFill>
              </a:rPr>
              <a:t> </a:t>
            </a:r>
            <a:r>
              <a:rPr lang="ru-RU" sz="1600" b="1" dirty="0" smtClean="0">
                <a:solidFill>
                  <a:schemeClr val="accent2"/>
                </a:solidFill>
              </a:rPr>
              <a:t>+ (969,37</a:t>
            </a:r>
            <a:r>
              <a:rPr lang="ru-RU" sz="1600" b="1" dirty="0">
                <a:solidFill>
                  <a:schemeClr val="accent2"/>
                </a:solidFill>
              </a:rPr>
              <a:t> – </a:t>
            </a:r>
            <a:r>
              <a:rPr lang="ru-RU" sz="1600" b="1" dirty="0" smtClean="0">
                <a:solidFill>
                  <a:schemeClr val="accent2"/>
                </a:solidFill>
              </a:rPr>
              <a:t>1375,34) =103998,73 </a:t>
            </a:r>
            <a:r>
              <a:rPr lang="ru-RU" sz="1600" b="1" dirty="0">
                <a:solidFill>
                  <a:schemeClr val="accent2"/>
                </a:solidFill>
              </a:rPr>
              <a:t>млрд руб</a:t>
            </a:r>
            <a:r>
              <a:rPr lang="ru-RU" sz="1600" b="1" dirty="0" smtClean="0">
                <a:solidFill>
                  <a:schemeClr val="accent2"/>
                </a:solidFill>
              </a:rPr>
              <a:t>.</a:t>
            </a:r>
          </a:p>
          <a:p>
            <a:pPr algn="ctr">
              <a:lnSpc>
                <a:spcPct val="150000"/>
              </a:lnSpc>
            </a:pPr>
            <a:r>
              <a:rPr lang="ru-RU" sz="1600" b="1" dirty="0" smtClean="0">
                <a:solidFill>
                  <a:schemeClr val="accent1"/>
                </a:solidFill>
              </a:rPr>
              <a:t>Валовое национальное сбережение = ВНРД </a:t>
            </a:r>
            <a:r>
              <a:rPr lang="ru-RU" sz="1600" b="1" dirty="0">
                <a:solidFill>
                  <a:schemeClr val="accent1"/>
                </a:solidFill>
              </a:rPr>
              <a:t>– Расходы на конечное </a:t>
            </a:r>
            <a:r>
              <a:rPr lang="ru-RU" sz="1600" b="1" dirty="0" smtClean="0">
                <a:solidFill>
                  <a:schemeClr val="accent1"/>
                </a:solidFill>
              </a:rPr>
              <a:t>потребление</a:t>
            </a:r>
          </a:p>
          <a:p>
            <a:pPr algn="ctr">
              <a:lnSpc>
                <a:spcPct val="150000"/>
              </a:lnSpc>
            </a:pPr>
            <a:r>
              <a:rPr lang="ru-RU" sz="1600" b="1" dirty="0" smtClean="0">
                <a:solidFill>
                  <a:schemeClr val="accent2"/>
                </a:solidFill>
              </a:rPr>
              <a:t>ВНС=103998,73</a:t>
            </a:r>
            <a:r>
              <a:rPr lang="ru-RU" sz="1600" b="1" dirty="0">
                <a:solidFill>
                  <a:schemeClr val="accent2"/>
                </a:solidFill>
              </a:rPr>
              <a:t> – </a:t>
            </a:r>
            <a:r>
              <a:rPr lang="ru-RU" sz="1600" b="1" dirty="0" smtClean="0">
                <a:solidFill>
                  <a:schemeClr val="accent2"/>
                </a:solidFill>
              </a:rPr>
              <a:t>75062,8 = 28935,9 </a:t>
            </a:r>
            <a:r>
              <a:rPr lang="ru-RU" sz="1600" b="1" dirty="0">
                <a:solidFill>
                  <a:schemeClr val="accent2"/>
                </a:solidFill>
              </a:rPr>
              <a:t>млрд руб</a:t>
            </a:r>
            <a:r>
              <a:rPr lang="ru-RU" sz="1600" b="1" dirty="0" smtClean="0">
                <a:solidFill>
                  <a:schemeClr val="accent2"/>
                </a:solidFill>
              </a:rPr>
              <a:t>.</a:t>
            </a:r>
          </a:p>
          <a:p>
            <a:pPr algn="ctr">
              <a:lnSpc>
                <a:spcPct val="150000"/>
              </a:lnSpc>
            </a:pPr>
            <a:r>
              <a:rPr lang="ru-RU" sz="1600" b="1" dirty="0" smtClean="0">
                <a:solidFill>
                  <a:schemeClr val="accent1"/>
                </a:solidFill>
              </a:rPr>
              <a:t>Чистое кредитование (+), чистое заимствование (-) = ВС + Сальдо капитальных трансфертов – ВН</a:t>
            </a:r>
          </a:p>
          <a:p>
            <a:pPr algn="ctr">
              <a:lnSpc>
                <a:spcPct val="150000"/>
              </a:lnSpc>
            </a:pPr>
            <a:r>
              <a:rPr lang="ru-RU" sz="1600" b="1" dirty="0">
                <a:solidFill>
                  <a:schemeClr val="accent2"/>
                </a:solidFill>
              </a:rPr>
              <a:t>ЧК (+), ЧЗ (-) = 28935,9 + (12,9 – 45,8) –</a:t>
            </a:r>
            <a:r>
              <a:rPr lang="ru-RU" sz="1600" b="1" dirty="0" smtClean="0">
                <a:solidFill>
                  <a:schemeClr val="accent2"/>
                </a:solidFill>
              </a:rPr>
              <a:t> </a:t>
            </a:r>
            <a:r>
              <a:rPr lang="ru-RU" sz="1600" b="1" dirty="0">
                <a:solidFill>
                  <a:schemeClr val="accent2"/>
                </a:solidFill>
              </a:rPr>
              <a:t>(</a:t>
            </a:r>
            <a:r>
              <a:rPr lang="ru-RU" sz="1600" b="1" dirty="0" smtClean="0">
                <a:solidFill>
                  <a:schemeClr val="accent2"/>
                </a:solidFill>
              </a:rPr>
              <a:t>23272,5 + 2368,8 + 5,8) = 3237,9 млрд руб.</a:t>
            </a:r>
            <a:endParaRPr lang="ru-RU" sz="1600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1576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2"/>
          <p:cNvSpPr>
            <a:spLocks noChangeArrowheads="1"/>
          </p:cNvSpPr>
          <p:nvPr/>
        </p:nvSpPr>
        <p:spPr bwMode="auto">
          <a:xfrm>
            <a:off x="1524001" y="2972872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1472895" y="656637"/>
            <a:ext cx="9433609" cy="355803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1600" b="1" dirty="0">
                <a:solidFill>
                  <a:schemeClr val="accent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Задача 2. Имеются следующие данные за год по России (в текущих ценах, млн руб.):</a:t>
            </a:r>
            <a:endParaRPr lang="ru-RU" sz="1600" b="1" dirty="0">
              <a:solidFill>
                <a:schemeClr val="accent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1807762"/>
              </p:ext>
            </p:extLst>
          </p:nvPr>
        </p:nvGraphicFramePr>
        <p:xfrm>
          <a:off x="1708732" y="1235781"/>
          <a:ext cx="8688741" cy="437376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029091">
                  <a:extLst>
                    <a:ext uri="{9D8B030D-6E8A-4147-A177-3AD203B41FA5}">
                      <a16:colId xmlns:a16="http://schemas.microsoft.com/office/drawing/2014/main" val="840947720"/>
                    </a:ext>
                  </a:extLst>
                </a:gridCol>
                <a:gridCol w="1659650">
                  <a:extLst>
                    <a:ext uri="{9D8B030D-6E8A-4147-A177-3AD203B41FA5}">
                      <a16:colId xmlns:a16="http://schemas.microsoft.com/office/drawing/2014/main" val="1714337877"/>
                    </a:ext>
                  </a:extLst>
                </a:gridCol>
              </a:tblGrid>
              <a:tr h="16852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Выпуск в основных ценах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725" marR="187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11 604 414,6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725" marR="18725" marT="0" marB="0"/>
                </a:tc>
                <a:extLst>
                  <a:ext uri="{0D108BD9-81ED-4DB2-BD59-A6C34878D82A}">
                    <a16:rowId xmlns:a16="http://schemas.microsoft.com/office/drawing/2014/main" val="3272050098"/>
                  </a:ext>
                </a:extLst>
              </a:tr>
              <a:tr h="16852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Налоги на продукты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725" marR="187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942 938,4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725" marR="18725" marT="0" marB="0"/>
                </a:tc>
                <a:extLst>
                  <a:ext uri="{0D108BD9-81ED-4DB2-BD59-A6C34878D82A}">
                    <a16:rowId xmlns:a16="http://schemas.microsoft.com/office/drawing/2014/main" val="3560558572"/>
                  </a:ext>
                </a:extLst>
              </a:tr>
              <a:tr h="16852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Субсидии на продукты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725" marR="187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127 336,0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725" marR="18725" marT="0" marB="0"/>
                </a:tc>
                <a:extLst>
                  <a:ext uri="{0D108BD9-81ED-4DB2-BD59-A6C34878D82A}">
                    <a16:rowId xmlns:a16="http://schemas.microsoft.com/office/drawing/2014/main" val="3289620131"/>
                  </a:ext>
                </a:extLst>
              </a:tr>
              <a:tr h="16005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Промежуточное потребление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725" marR="187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5 356 624,2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725" marR="18725" marT="0" marB="0"/>
                </a:tc>
                <a:extLst>
                  <a:ext uri="{0D108BD9-81ED-4DB2-BD59-A6C34878D82A}">
                    <a16:rowId xmlns:a16="http://schemas.microsoft.com/office/drawing/2014/main" val="4109271"/>
                  </a:ext>
                </a:extLst>
              </a:tr>
              <a:tr h="16005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Валовая прибыль экономики и валовые смешанные доходы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725" marR="187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3 033 247,2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725" marR="18725" marT="0" marB="0"/>
                </a:tc>
                <a:extLst>
                  <a:ext uri="{0D108BD9-81ED-4DB2-BD59-A6C34878D82A}">
                    <a16:rowId xmlns:a16="http://schemas.microsoft.com/office/drawing/2014/main" val="336783606"/>
                  </a:ext>
                </a:extLst>
              </a:tr>
              <a:tr h="176469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Оплата труда наемных работников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725" marR="187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2 821 460,8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725" marR="18725" marT="0" marB="0"/>
                </a:tc>
                <a:extLst>
                  <a:ext uri="{0D108BD9-81ED-4DB2-BD59-A6C34878D82A}">
                    <a16:rowId xmlns:a16="http://schemas.microsoft.com/office/drawing/2014/main" val="2709247225"/>
                  </a:ext>
                </a:extLst>
              </a:tr>
              <a:tr h="16005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Налоги на производство и импорт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725" marR="187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1 348 178,0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725" marR="18725" marT="0" marB="0"/>
                </a:tc>
                <a:extLst>
                  <a:ext uri="{0D108BD9-81ED-4DB2-BD59-A6C34878D82A}">
                    <a16:rowId xmlns:a16="http://schemas.microsoft.com/office/drawing/2014/main" val="107989681"/>
                  </a:ext>
                </a:extLst>
              </a:tr>
              <a:tr h="16005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Субсидии на производство и импорт (-)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725" marR="187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139 493,2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725" marR="18725" marT="0" marB="0"/>
                </a:tc>
                <a:extLst>
                  <a:ext uri="{0D108BD9-81ED-4DB2-BD59-A6C34878D82A}">
                    <a16:rowId xmlns:a16="http://schemas.microsoft.com/office/drawing/2014/main" val="2007866529"/>
                  </a:ext>
                </a:extLst>
              </a:tr>
              <a:tr h="16005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Расходы на конечное потребление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725" marR="187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4 506 256,2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725" marR="18725" marT="0" marB="0"/>
                </a:tc>
                <a:extLst>
                  <a:ext uri="{0D108BD9-81ED-4DB2-BD59-A6C34878D82A}">
                    <a16:rowId xmlns:a16="http://schemas.microsoft.com/office/drawing/2014/main" val="4081617150"/>
                  </a:ext>
                </a:extLst>
              </a:tr>
              <a:tr h="67311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В том числе: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домашних хозяйств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государственных учреждений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некоммерческих организаций, обслуживающих домашние хозяйства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725" marR="187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3 324 535,2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1 034 649,9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147 071,1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725" marR="18725" marT="0" marB="0"/>
                </a:tc>
                <a:extLst>
                  <a:ext uri="{0D108BD9-81ED-4DB2-BD59-A6C34878D82A}">
                    <a16:rowId xmlns:a16="http://schemas.microsoft.com/office/drawing/2014/main" val="3729488550"/>
                  </a:ext>
                </a:extLst>
              </a:tr>
              <a:tr h="16005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Валовое накопление основного капитала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725" marR="187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1 293 750,1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725" marR="18725" marT="0" marB="0"/>
                </a:tc>
                <a:extLst>
                  <a:ext uri="{0D108BD9-81ED-4DB2-BD59-A6C34878D82A}">
                    <a16:rowId xmlns:a16="http://schemas.microsoft.com/office/drawing/2014/main" val="1625003938"/>
                  </a:ext>
                </a:extLst>
              </a:tr>
              <a:tr h="20581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Изменение запасов материальных оборотных средств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725" marR="187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-48 267,8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725" marR="18725" marT="0" marB="0"/>
                </a:tc>
                <a:extLst>
                  <a:ext uri="{0D108BD9-81ED-4DB2-BD59-A6C34878D82A}">
                    <a16:rowId xmlns:a16="http://schemas.microsoft.com/office/drawing/2014/main" val="1006391055"/>
                  </a:ext>
                </a:extLst>
              </a:tr>
              <a:tr h="16005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Импорт товаров и услуг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725" marR="187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1 761 083,5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725" marR="18725" marT="0" marB="0"/>
                </a:tc>
                <a:extLst>
                  <a:ext uri="{0D108BD9-81ED-4DB2-BD59-A6C34878D82A}">
                    <a16:rowId xmlns:a16="http://schemas.microsoft.com/office/drawing/2014/main" val="3651153767"/>
                  </a:ext>
                </a:extLst>
              </a:tr>
              <a:tr h="16005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Экспорт товаров и услуг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725" marR="187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3 232 388,5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725" marR="18725" marT="0" marB="0"/>
                </a:tc>
                <a:extLst>
                  <a:ext uri="{0D108BD9-81ED-4DB2-BD59-A6C34878D82A}">
                    <a16:rowId xmlns:a16="http://schemas.microsoft.com/office/drawing/2014/main" val="3174265742"/>
                  </a:ext>
                </a:extLst>
              </a:tr>
              <a:tr h="49295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Статистическое расхождение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725" marR="187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159 650,7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725" marR="18725" marT="0" marB="0"/>
                </a:tc>
                <a:extLst>
                  <a:ext uri="{0D108BD9-81ED-4DB2-BD59-A6C34878D82A}">
                    <a16:rowId xmlns:a16="http://schemas.microsoft.com/office/drawing/2014/main" val="3634537245"/>
                  </a:ext>
                </a:extLst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93699" y="5665993"/>
            <a:ext cx="6096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ru-RU" sz="1600" b="1" dirty="0">
                <a:solidFill>
                  <a:schemeClr val="accent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Определить объем ВВП в рыночных ценах:</a:t>
            </a:r>
          </a:p>
          <a:p>
            <a:pPr algn="just"/>
            <a:r>
              <a:rPr lang="ru-RU" sz="1600" b="1" dirty="0">
                <a:solidFill>
                  <a:schemeClr val="accent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1) производственным методом;</a:t>
            </a:r>
          </a:p>
          <a:p>
            <a:pPr algn="just"/>
            <a:r>
              <a:rPr lang="ru-RU" sz="1600" b="1" dirty="0">
                <a:solidFill>
                  <a:schemeClr val="accent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2) распределительным методом;</a:t>
            </a:r>
          </a:p>
          <a:p>
            <a:pPr algn="just"/>
            <a:r>
              <a:rPr lang="ru-RU" sz="1600" b="1" dirty="0">
                <a:solidFill>
                  <a:schemeClr val="accent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3) методом конечного использования.</a:t>
            </a:r>
            <a:endParaRPr lang="ru-RU" sz="1600" b="1" dirty="0">
              <a:solidFill>
                <a:schemeClr val="accent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3931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2"/>
          <p:cNvSpPr>
            <a:spLocks noChangeArrowheads="1"/>
          </p:cNvSpPr>
          <p:nvPr/>
        </p:nvSpPr>
        <p:spPr bwMode="auto">
          <a:xfrm>
            <a:off x="1524001" y="2972872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0" y="1745433"/>
            <a:ext cx="12238182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1600" b="1" dirty="0" smtClean="0">
                <a:solidFill>
                  <a:schemeClr val="accent2"/>
                </a:solidFill>
              </a:rPr>
              <a:t>Производственный метод:</a:t>
            </a:r>
          </a:p>
          <a:p>
            <a:pPr algn="ctr">
              <a:lnSpc>
                <a:spcPct val="150000"/>
              </a:lnSpc>
            </a:pPr>
            <a:r>
              <a:rPr lang="ru-RU" sz="1600" b="1" dirty="0" smtClean="0">
                <a:solidFill>
                  <a:schemeClr val="accent1"/>
                </a:solidFill>
              </a:rPr>
              <a:t>ВВП = 11 604 414,6 + 942 938,4 – 127 336,0 – 5 356 624,2 = 7 063 392,8 млн руб.</a:t>
            </a:r>
          </a:p>
          <a:p>
            <a:pPr algn="ctr">
              <a:lnSpc>
                <a:spcPct val="150000"/>
              </a:lnSpc>
            </a:pPr>
            <a:r>
              <a:rPr lang="ru-RU" sz="1600" b="1" dirty="0" smtClean="0">
                <a:solidFill>
                  <a:schemeClr val="accent2"/>
                </a:solidFill>
              </a:rPr>
              <a:t>Распределительный метод:</a:t>
            </a:r>
          </a:p>
          <a:p>
            <a:pPr algn="ctr">
              <a:lnSpc>
                <a:spcPct val="150000"/>
              </a:lnSpc>
            </a:pPr>
            <a:r>
              <a:rPr lang="ru-RU" sz="1600" b="1" dirty="0" smtClean="0">
                <a:solidFill>
                  <a:schemeClr val="accent1"/>
                </a:solidFill>
              </a:rPr>
              <a:t>ВВП = 3 033 247,2 + 2 821 460,8 + 1 348 178,0 – 139 493,2 = 7 063 392,8 млн руб.</a:t>
            </a:r>
          </a:p>
          <a:p>
            <a:pPr algn="ctr">
              <a:lnSpc>
                <a:spcPct val="150000"/>
              </a:lnSpc>
            </a:pPr>
            <a:r>
              <a:rPr lang="ru-RU" sz="1600" b="1" dirty="0" smtClean="0">
                <a:solidFill>
                  <a:schemeClr val="accent2"/>
                </a:solidFill>
              </a:rPr>
              <a:t>Метод конечного использования:</a:t>
            </a:r>
          </a:p>
          <a:p>
            <a:pPr algn="ctr">
              <a:lnSpc>
                <a:spcPct val="150000"/>
              </a:lnSpc>
            </a:pPr>
            <a:r>
              <a:rPr lang="ru-RU" sz="1600" b="1" dirty="0" smtClean="0">
                <a:solidFill>
                  <a:schemeClr val="accent1"/>
                </a:solidFill>
              </a:rPr>
              <a:t>ВВП = 4 506 256,2 + 1 293 750,1 – 48267,8 + 3 232 388,5 – 1 761 083,5 = 7 223 043,5 млн руб.</a:t>
            </a:r>
          </a:p>
          <a:p>
            <a:pPr algn="ctr">
              <a:lnSpc>
                <a:spcPct val="150000"/>
              </a:lnSpc>
            </a:pPr>
            <a:r>
              <a:rPr lang="ru-RU" sz="1600" b="1" dirty="0" smtClean="0">
                <a:solidFill>
                  <a:schemeClr val="accent2"/>
                </a:solidFill>
              </a:rPr>
              <a:t>Статистическое расхождение: </a:t>
            </a:r>
            <a:r>
              <a:rPr lang="ru-RU" sz="1600" b="1" dirty="0" smtClean="0">
                <a:solidFill>
                  <a:schemeClr val="accent1"/>
                </a:solidFill>
              </a:rPr>
              <a:t>7 063 392,8 – 7 223 043,5 = </a:t>
            </a:r>
            <a:r>
              <a:rPr lang="ru-RU" sz="1600" b="1" dirty="0">
                <a:solidFill>
                  <a:schemeClr val="accent1"/>
                </a:solidFill>
              </a:rPr>
              <a:t>– </a:t>
            </a:r>
            <a:r>
              <a:rPr lang="ru-RU" sz="1600" b="1" dirty="0" smtClean="0">
                <a:solidFill>
                  <a:schemeClr val="accent1"/>
                </a:solidFill>
              </a:rPr>
              <a:t>159 650,7.</a:t>
            </a:r>
          </a:p>
          <a:p>
            <a:pPr algn="ctr">
              <a:lnSpc>
                <a:spcPct val="150000"/>
              </a:lnSpc>
            </a:pPr>
            <a:r>
              <a:rPr lang="ru-RU" sz="1600" b="1" dirty="0" smtClean="0">
                <a:solidFill>
                  <a:schemeClr val="accent1"/>
                </a:solidFill>
              </a:rPr>
              <a:t>Доля статистического расхождения в составе ВВП, рассчитанного методом конечного использования, составляет:</a:t>
            </a:r>
          </a:p>
          <a:p>
            <a:pPr algn="ctr">
              <a:lnSpc>
                <a:spcPct val="150000"/>
              </a:lnSpc>
            </a:pPr>
            <a:r>
              <a:rPr lang="ru-RU" sz="1600" b="1" dirty="0" smtClean="0">
                <a:solidFill>
                  <a:schemeClr val="accent1"/>
                </a:solidFill>
              </a:rPr>
              <a:t>159 650,7 / 7 223 043,5 = 0,022103 (2,21%), т.е. находится в допустимых пределах.</a:t>
            </a:r>
            <a:endParaRPr lang="ru-RU" sz="1600" b="1" dirty="0">
              <a:solidFill>
                <a:schemeClr val="accent1"/>
              </a:solidFill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0" y="1406879"/>
            <a:ext cx="140393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solidFill>
                  <a:schemeClr val="accent1"/>
                </a:solidFill>
              </a:rPr>
              <a:t>Решение.</a:t>
            </a:r>
            <a:endParaRPr lang="ru-RU" sz="16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4076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2"/>
          <p:cNvSpPr>
            <a:spLocks noChangeArrowheads="1"/>
          </p:cNvSpPr>
          <p:nvPr/>
        </p:nvSpPr>
        <p:spPr bwMode="auto">
          <a:xfrm>
            <a:off x="1524001" y="2972872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9839065"/>
              </p:ext>
            </p:extLst>
          </p:nvPr>
        </p:nvGraphicFramePr>
        <p:xfrm>
          <a:off x="1708732" y="1835152"/>
          <a:ext cx="9317856" cy="264477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769367">
                  <a:extLst>
                    <a:ext uri="{9D8B030D-6E8A-4147-A177-3AD203B41FA5}">
                      <a16:colId xmlns:a16="http://schemas.microsoft.com/office/drawing/2014/main" val="7996646"/>
                    </a:ext>
                  </a:extLst>
                </a:gridCol>
                <a:gridCol w="1548489">
                  <a:extLst>
                    <a:ext uri="{9D8B030D-6E8A-4147-A177-3AD203B41FA5}">
                      <a16:colId xmlns:a16="http://schemas.microsoft.com/office/drawing/2014/main" val="4131432675"/>
                    </a:ext>
                  </a:extLst>
                </a:gridCol>
              </a:tblGrid>
              <a:tr h="29647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Показатель</a:t>
                      </a:r>
                      <a:endParaRPr lang="ru-RU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706" marR="1270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Данные</a:t>
                      </a:r>
                      <a:endParaRPr lang="ru-RU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706" marR="12706" marT="0" marB="0"/>
                </a:tc>
                <a:extLst>
                  <a:ext uri="{0D108BD9-81ED-4DB2-BD59-A6C34878D82A}">
                    <a16:rowId xmlns:a16="http://schemas.microsoft.com/office/drawing/2014/main" val="2926526558"/>
                  </a:ext>
                </a:extLst>
              </a:tr>
              <a:tr h="101657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+mn-lt"/>
                        </a:rPr>
                        <a:t>Расходы на конечное потребление (КП):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+mn-lt"/>
                        </a:rPr>
                        <a:t>домашних хозяйств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+mn-lt"/>
                        </a:rPr>
                        <a:t>государственных учреждений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+mn-lt"/>
                        </a:rPr>
                        <a:t>некоммерческих организаций, обслуживающих домашние хозяйства</a:t>
                      </a:r>
                      <a:endParaRPr lang="ru-RU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78" marR="3557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+mn-lt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+mn-lt"/>
                        </a:rPr>
                        <a:t>3 324 535,2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+mn-lt"/>
                        </a:rPr>
                        <a:t>1 034 649,9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+mn-lt"/>
                        </a:rPr>
                        <a:t>147 071,1</a:t>
                      </a:r>
                      <a:endParaRPr lang="ru-RU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78" marR="35578" marT="0" marB="0"/>
                </a:tc>
                <a:extLst>
                  <a:ext uri="{0D108BD9-81ED-4DB2-BD59-A6C34878D82A}">
                    <a16:rowId xmlns:a16="http://schemas.microsoft.com/office/drawing/2014/main" val="1222609056"/>
                  </a:ext>
                </a:extLst>
              </a:tr>
              <a:tr h="24001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+mn-lt"/>
                        </a:rPr>
                        <a:t>Валовое накопление основного капитала</a:t>
                      </a:r>
                      <a:endParaRPr lang="ru-RU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78" marR="3557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+mn-lt"/>
                        </a:rPr>
                        <a:t>1 293 750,1</a:t>
                      </a:r>
                      <a:endParaRPr lang="ru-RU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78" marR="35578" marT="0" marB="0"/>
                </a:tc>
                <a:extLst>
                  <a:ext uri="{0D108BD9-81ED-4DB2-BD59-A6C34878D82A}">
                    <a16:rowId xmlns:a16="http://schemas.microsoft.com/office/drawing/2014/main" val="1600715816"/>
                  </a:ext>
                </a:extLst>
              </a:tr>
              <a:tr h="24001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+mn-lt"/>
                        </a:rPr>
                        <a:t>Изменение запасов материальных оборотных средств</a:t>
                      </a:r>
                      <a:endParaRPr lang="ru-RU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78" marR="3557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+mn-lt"/>
                        </a:rPr>
                        <a:t>-48 267,8</a:t>
                      </a:r>
                      <a:endParaRPr lang="ru-RU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78" marR="35578" marT="0" marB="0"/>
                </a:tc>
                <a:extLst>
                  <a:ext uri="{0D108BD9-81ED-4DB2-BD59-A6C34878D82A}">
                    <a16:rowId xmlns:a16="http://schemas.microsoft.com/office/drawing/2014/main" val="2073627287"/>
                  </a:ext>
                </a:extLst>
              </a:tr>
              <a:tr h="24001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+mn-lt"/>
                        </a:rPr>
                        <a:t>Экспорт товаров и услуг</a:t>
                      </a:r>
                      <a:endParaRPr lang="ru-RU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78" marR="3557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+mn-lt"/>
                        </a:rPr>
                        <a:t>232 388,5</a:t>
                      </a:r>
                      <a:endParaRPr lang="ru-RU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78" marR="35578" marT="0" marB="0"/>
                </a:tc>
                <a:extLst>
                  <a:ext uri="{0D108BD9-81ED-4DB2-BD59-A6C34878D82A}">
                    <a16:rowId xmlns:a16="http://schemas.microsoft.com/office/drawing/2014/main" val="3711790367"/>
                  </a:ext>
                </a:extLst>
              </a:tr>
              <a:tr h="24001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+mn-lt"/>
                        </a:rPr>
                        <a:t>Импорт товаров и услуг </a:t>
                      </a:r>
                      <a:endParaRPr lang="ru-RU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78" marR="3557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+mn-lt"/>
                        </a:rPr>
                        <a:t>1 761 083,5</a:t>
                      </a:r>
                      <a:endParaRPr lang="ru-RU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78" marR="35578" marT="0" marB="0"/>
                </a:tc>
                <a:extLst>
                  <a:ext uri="{0D108BD9-81ED-4DB2-BD59-A6C34878D82A}">
                    <a16:rowId xmlns:a16="http://schemas.microsoft.com/office/drawing/2014/main" val="1152090460"/>
                  </a:ext>
                </a:extLst>
              </a:tr>
              <a:tr h="24001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+mn-lt"/>
                        </a:rPr>
                        <a:t>Статистическое расхождение </a:t>
                      </a:r>
                      <a:endParaRPr lang="ru-RU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78" marR="3557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+mn-lt"/>
                        </a:rPr>
                        <a:t>-159 650,7</a:t>
                      </a:r>
                      <a:endParaRPr lang="ru-RU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78" marR="35578" marT="0" marB="0"/>
                </a:tc>
                <a:extLst>
                  <a:ext uri="{0D108BD9-81ED-4DB2-BD59-A6C34878D82A}">
                    <a16:rowId xmlns:a16="http://schemas.microsoft.com/office/drawing/2014/main" val="1560431916"/>
                  </a:ext>
                </a:extLst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88258" y="1448779"/>
            <a:ext cx="850750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002060"/>
                </a:solidFill>
              </a:rPr>
              <a:t>Задача 3. Имеются следующие данные по России за год, млн руб.: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88258" y="4679450"/>
            <a:ext cx="1143896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002060"/>
                </a:solidFill>
              </a:rPr>
              <a:t>Определить валовой внутренний продукт методом конечного использования.</a:t>
            </a:r>
          </a:p>
        </p:txBody>
      </p:sp>
    </p:spTree>
    <p:extLst>
      <p:ext uri="{BB962C8B-B14F-4D97-AF65-F5344CB8AC3E}">
        <p14:creationId xmlns:p14="http://schemas.microsoft.com/office/powerpoint/2010/main" val="793612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2"/>
          <p:cNvSpPr>
            <a:spLocks noChangeArrowheads="1"/>
          </p:cNvSpPr>
          <p:nvPr/>
        </p:nvSpPr>
        <p:spPr bwMode="auto">
          <a:xfrm>
            <a:off x="1524001" y="2972872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452580" y="1365768"/>
            <a:ext cx="11134167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2000" b="1" dirty="0" smtClean="0">
                <a:solidFill>
                  <a:schemeClr val="accent2"/>
                </a:solidFill>
              </a:rPr>
              <a:t>Решение:</a:t>
            </a:r>
            <a:endParaRPr lang="ru-RU" sz="2000" b="1" dirty="0">
              <a:solidFill>
                <a:schemeClr val="accent2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ru-RU" sz="2000" b="1" dirty="0">
                <a:solidFill>
                  <a:srgbClr val="002060"/>
                </a:solidFill>
              </a:rPr>
              <a:t>ВВП = КП + ВН + (Э </a:t>
            </a:r>
            <a:r>
              <a:rPr lang="ru-RU" sz="2000" b="1" dirty="0">
                <a:solidFill>
                  <a:schemeClr val="accent1"/>
                </a:solidFill>
              </a:rPr>
              <a:t>–</a:t>
            </a:r>
            <a:r>
              <a:rPr lang="ru-RU" sz="2000" b="1" dirty="0" smtClean="0">
                <a:solidFill>
                  <a:srgbClr val="002060"/>
                </a:solidFill>
              </a:rPr>
              <a:t> </a:t>
            </a:r>
            <a:r>
              <a:rPr lang="ru-RU" sz="2000" b="1" dirty="0">
                <a:solidFill>
                  <a:srgbClr val="002060"/>
                </a:solidFill>
              </a:rPr>
              <a:t>И) + Статистическое расхождение </a:t>
            </a:r>
            <a:r>
              <a:rPr lang="ru-RU" sz="2000" b="1" dirty="0" smtClean="0">
                <a:solidFill>
                  <a:srgbClr val="002060"/>
                </a:solidFill>
              </a:rPr>
              <a:t>=</a:t>
            </a:r>
          </a:p>
          <a:p>
            <a:pPr algn="ctr">
              <a:lnSpc>
                <a:spcPct val="150000"/>
              </a:lnSpc>
            </a:pPr>
            <a:r>
              <a:rPr lang="ru-RU" sz="2000" b="1" dirty="0" smtClean="0">
                <a:solidFill>
                  <a:srgbClr val="002060"/>
                </a:solidFill>
              </a:rPr>
              <a:t>= 3324535,2 </a:t>
            </a:r>
            <a:r>
              <a:rPr lang="ru-RU" sz="2000" b="1" dirty="0">
                <a:solidFill>
                  <a:srgbClr val="002060"/>
                </a:solidFill>
              </a:rPr>
              <a:t>+ </a:t>
            </a:r>
            <a:r>
              <a:rPr lang="ru-RU" sz="2000" b="1" dirty="0" smtClean="0">
                <a:solidFill>
                  <a:srgbClr val="002060"/>
                </a:solidFill>
              </a:rPr>
              <a:t>1034649,9 </a:t>
            </a:r>
            <a:r>
              <a:rPr lang="ru-RU" sz="2000" b="1" dirty="0">
                <a:solidFill>
                  <a:srgbClr val="002060"/>
                </a:solidFill>
              </a:rPr>
              <a:t>+ </a:t>
            </a:r>
            <a:r>
              <a:rPr lang="ru-RU" sz="2000" b="1" dirty="0" smtClean="0">
                <a:solidFill>
                  <a:srgbClr val="002060"/>
                </a:solidFill>
              </a:rPr>
              <a:t>147071,1 </a:t>
            </a:r>
            <a:r>
              <a:rPr lang="ru-RU" sz="2000" b="1" dirty="0">
                <a:solidFill>
                  <a:srgbClr val="002060"/>
                </a:solidFill>
              </a:rPr>
              <a:t>+ </a:t>
            </a:r>
            <a:r>
              <a:rPr lang="ru-RU" sz="2000" b="1" dirty="0" smtClean="0">
                <a:solidFill>
                  <a:srgbClr val="002060"/>
                </a:solidFill>
              </a:rPr>
              <a:t>1293750,1 </a:t>
            </a:r>
            <a:r>
              <a:rPr lang="ru-RU" sz="2000" b="1" dirty="0">
                <a:solidFill>
                  <a:srgbClr val="002060"/>
                </a:solidFill>
              </a:rPr>
              <a:t>+ </a:t>
            </a:r>
            <a:r>
              <a:rPr lang="ru-RU" sz="2000" b="1" dirty="0" smtClean="0">
                <a:solidFill>
                  <a:srgbClr val="002060"/>
                </a:solidFill>
              </a:rPr>
              <a:t>(</a:t>
            </a:r>
            <a:r>
              <a:rPr lang="ru-RU" sz="2000" b="1" dirty="0" smtClean="0">
                <a:solidFill>
                  <a:schemeClr val="accent1"/>
                </a:solidFill>
              </a:rPr>
              <a:t>–</a:t>
            </a:r>
            <a:r>
              <a:rPr lang="ru-RU" sz="2000" b="1" dirty="0" smtClean="0">
                <a:solidFill>
                  <a:srgbClr val="002060"/>
                </a:solidFill>
              </a:rPr>
              <a:t>48267,8</a:t>
            </a:r>
            <a:r>
              <a:rPr lang="ru-RU" sz="2000" b="1" dirty="0">
                <a:solidFill>
                  <a:srgbClr val="002060"/>
                </a:solidFill>
              </a:rPr>
              <a:t>) + </a:t>
            </a:r>
            <a:r>
              <a:rPr lang="ru-RU" sz="2000" b="1" dirty="0" smtClean="0">
                <a:solidFill>
                  <a:srgbClr val="002060"/>
                </a:solidFill>
              </a:rPr>
              <a:t>(232388,5 </a:t>
            </a:r>
            <a:r>
              <a:rPr lang="ru-RU" sz="2000" b="1" dirty="0">
                <a:solidFill>
                  <a:schemeClr val="accent1"/>
                </a:solidFill>
              </a:rPr>
              <a:t>–</a:t>
            </a:r>
            <a:r>
              <a:rPr lang="ru-RU" sz="2000" b="1" dirty="0" smtClean="0">
                <a:solidFill>
                  <a:srgbClr val="002060"/>
                </a:solidFill>
              </a:rPr>
              <a:t> 1761083,5</a:t>
            </a:r>
            <a:r>
              <a:rPr lang="ru-RU" sz="2000" b="1" dirty="0">
                <a:solidFill>
                  <a:srgbClr val="002060"/>
                </a:solidFill>
              </a:rPr>
              <a:t>) </a:t>
            </a:r>
            <a:r>
              <a:rPr lang="ru-RU" sz="2000" b="1" dirty="0" smtClean="0">
                <a:solidFill>
                  <a:srgbClr val="002060"/>
                </a:solidFill>
              </a:rPr>
              <a:t>+ </a:t>
            </a:r>
          </a:p>
          <a:p>
            <a:pPr algn="ctr">
              <a:lnSpc>
                <a:spcPct val="150000"/>
              </a:lnSpc>
            </a:pPr>
            <a:r>
              <a:rPr lang="ru-RU" sz="2000" b="1" dirty="0" smtClean="0">
                <a:solidFill>
                  <a:srgbClr val="002060"/>
                </a:solidFill>
              </a:rPr>
              <a:t>(</a:t>
            </a:r>
            <a:r>
              <a:rPr lang="ru-RU" sz="2000" b="1" dirty="0" smtClean="0">
                <a:solidFill>
                  <a:schemeClr val="accent1"/>
                </a:solidFill>
              </a:rPr>
              <a:t>– </a:t>
            </a:r>
            <a:r>
              <a:rPr lang="ru-RU" sz="2000" b="1" dirty="0" smtClean="0">
                <a:solidFill>
                  <a:srgbClr val="002060"/>
                </a:solidFill>
              </a:rPr>
              <a:t>159650,7</a:t>
            </a:r>
            <a:r>
              <a:rPr lang="ru-RU" sz="2000" b="1" dirty="0">
                <a:solidFill>
                  <a:srgbClr val="002060"/>
                </a:solidFill>
              </a:rPr>
              <a:t>) </a:t>
            </a:r>
            <a:r>
              <a:rPr lang="ru-RU" sz="2000" b="1" dirty="0" smtClean="0">
                <a:solidFill>
                  <a:srgbClr val="002060"/>
                </a:solidFill>
              </a:rPr>
              <a:t>= </a:t>
            </a:r>
            <a:r>
              <a:rPr lang="ru-RU" sz="2000" b="1" dirty="0" smtClean="0">
                <a:solidFill>
                  <a:srgbClr val="002060"/>
                </a:solidFill>
              </a:rPr>
              <a:t>4063392,8 </a:t>
            </a:r>
            <a:r>
              <a:rPr lang="ru-RU" sz="2000" b="1" dirty="0">
                <a:solidFill>
                  <a:srgbClr val="002060"/>
                </a:solidFill>
              </a:rPr>
              <a:t>млн руб.</a:t>
            </a:r>
          </a:p>
        </p:txBody>
      </p:sp>
    </p:spTree>
    <p:extLst>
      <p:ext uri="{BB962C8B-B14F-4D97-AF65-F5344CB8AC3E}">
        <p14:creationId xmlns:p14="http://schemas.microsoft.com/office/powerpoint/2010/main" val="289896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2"/>
          <p:cNvSpPr>
            <a:spLocks noChangeArrowheads="1"/>
          </p:cNvSpPr>
          <p:nvPr/>
        </p:nvSpPr>
        <p:spPr bwMode="auto">
          <a:xfrm>
            <a:off x="1524001" y="2972872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-466164" y="1353545"/>
            <a:ext cx="1038113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002060"/>
                </a:solidFill>
              </a:rPr>
              <a:t>Задача 4. Имеются следующие данные за год по экономике России, млн руб.: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6233316"/>
              </p:ext>
            </p:extLst>
          </p:nvPr>
        </p:nvGraphicFramePr>
        <p:xfrm>
          <a:off x="2387312" y="1722877"/>
          <a:ext cx="6855299" cy="311397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507713">
                  <a:extLst>
                    <a:ext uri="{9D8B030D-6E8A-4147-A177-3AD203B41FA5}">
                      <a16:colId xmlns:a16="http://schemas.microsoft.com/office/drawing/2014/main" val="2041612072"/>
                    </a:ext>
                  </a:extLst>
                </a:gridCol>
                <a:gridCol w="1347586">
                  <a:extLst>
                    <a:ext uri="{9D8B030D-6E8A-4147-A177-3AD203B41FA5}">
                      <a16:colId xmlns:a16="http://schemas.microsoft.com/office/drawing/2014/main" val="1949979308"/>
                    </a:ext>
                  </a:extLst>
                </a:gridCol>
              </a:tblGrid>
              <a:tr h="11842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Показатель</a:t>
                      </a:r>
                      <a:endParaRPr lang="ru-RU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706" marR="1270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Данные</a:t>
                      </a:r>
                      <a:endParaRPr lang="ru-RU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706" marR="12706" marT="0" marB="0"/>
                </a:tc>
                <a:extLst>
                  <a:ext uri="{0D108BD9-81ED-4DB2-BD59-A6C34878D82A}">
                    <a16:rowId xmlns:a16="http://schemas.microsoft.com/office/drawing/2014/main" val="2928232909"/>
                  </a:ext>
                </a:extLst>
              </a:tr>
              <a:tr h="11842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Оплата труда наемных работников 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78" marR="3557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2 821 460,8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78" marR="35578" marT="0" marB="0"/>
                </a:tc>
                <a:extLst>
                  <a:ext uri="{0D108BD9-81ED-4DB2-BD59-A6C34878D82A}">
                    <a16:rowId xmlns:a16="http://schemas.microsoft.com/office/drawing/2014/main" val="1053500813"/>
                  </a:ext>
                </a:extLst>
              </a:tr>
              <a:tr h="23685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Сальдо заработной платы, полученной за границей и выплаченной в России нерезидентам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78" marR="3557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7499,9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78" marR="35578" marT="0" marB="0"/>
                </a:tc>
                <a:extLst>
                  <a:ext uri="{0D108BD9-81ED-4DB2-BD59-A6C34878D82A}">
                    <a16:rowId xmlns:a16="http://schemas.microsoft.com/office/drawing/2014/main" val="2566222583"/>
                  </a:ext>
                </a:extLst>
              </a:tr>
              <a:tr h="11842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Налоги на производство и импорт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78" marR="3557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1 348 178,0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78" marR="35578" marT="0" marB="0"/>
                </a:tc>
                <a:extLst>
                  <a:ext uri="{0D108BD9-81ED-4DB2-BD59-A6C34878D82A}">
                    <a16:rowId xmlns:a16="http://schemas.microsoft.com/office/drawing/2014/main" val="1640892384"/>
                  </a:ext>
                </a:extLst>
              </a:tr>
              <a:tr h="11842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Субсидии на производство и импорт 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78" marR="3557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-139 493,2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78" marR="35578" marT="0" marB="0"/>
                </a:tc>
                <a:extLst>
                  <a:ext uri="{0D108BD9-81ED-4DB2-BD59-A6C34878D82A}">
                    <a16:rowId xmlns:a16="http://schemas.microsoft.com/office/drawing/2014/main" val="114873204"/>
                  </a:ext>
                </a:extLst>
              </a:tr>
              <a:tr h="11842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Валовая прибыль экономики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78" marR="3557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3 033 247,2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78" marR="35578" marT="0" marB="0"/>
                </a:tc>
                <a:extLst>
                  <a:ext uri="{0D108BD9-81ED-4DB2-BD59-A6C34878D82A}">
                    <a16:rowId xmlns:a16="http://schemas.microsoft.com/office/drawing/2014/main" val="3493874368"/>
                  </a:ext>
                </a:extLst>
              </a:tr>
              <a:tr h="11842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Доходы от собственности: полученные от остального мира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78" marR="3557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120 196,1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78" marR="35578" marT="0" marB="0"/>
                </a:tc>
                <a:extLst>
                  <a:ext uri="{0D108BD9-81ED-4DB2-BD59-A6C34878D82A}">
                    <a16:rowId xmlns:a16="http://schemas.microsoft.com/office/drawing/2014/main" val="3142887698"/>
                  </a:ext>
                </a:extLst>
              </a:tr>
              <a:tr h="11842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переданные остальному миру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78" marR="3557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-314 329,3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78" marR="35578" marT="0" marB="0"/>
                </a:tc>
                <a:extLst>
                  <a:ext uri="{0D108BD9-81ED-4DB2-BD59-A6C34878D82A}">
                    <a16:rowId xmlns:a16="http://schemas.microsoft.com/office/drawing/2014/main" val="463276900"/>
                  </a:ext>
                </a:extLst>
              </a:tr>
              <a:tr h="23685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Сальдо текущих трансфертов, полученных и переданных за границу 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78" marR="3557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2596,4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78" marR="35578" marT="0" marB="0"/>
                </a:tc>
                <a:extLst>
                  <a:ext uri="{0D108BD9-81ED-4DB2-BD59-A6C34878D82A}">
                    <a16:rowId xmlns:a16="http://schemas.microsoft.com/office/drawing/2014/main" val="3354181205"/>
                  </a:ext>
                </a:extLst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322729" y="5097813"/>
            <a:ext cx="680421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002060"/>
                </a:solidFill>
              </a:rPr>
              <a:t>Определить:</a:t>
            </a:r>
          </a:p>
          <a:p>
            <a:r>
              <a:rPr lang="ru-RU" b="1" dirty="0">
                <a:solidFill>
                  <a:srgbClr val="002060"/>
                </a:solidFill>
              </a:rPr>
              <a:t>1) валовой внутренний продукт (ВВП);</a:t>
            </a:r>
          </a:p>
          <a:p>
            <a:r>
              <a:rPr lang="ru-RU" b="1" dirty="0">
                <a:solidFill>
                  <a:srgbClr val="002060"/>
                </a:solidFill>
              </a:rPr>
              <a:t>2) валовой национальный доход (ВНД);</a:t>
            </a:r>
          </a:p>
          <a:p>
            <a:r>
              <a:rPr lang="ru-RU" b="1" dirty="0">
                <a:solidFill>
                  <a:srgbClr val="002060"/>
                </a:solidFill>
              </a:rPr>
              <a:t>3) валовой национальный располагаемый доход (ВНРД).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86461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нутренние слайды">
  <a:themeElements>
    <a:clrScheme name="СтГАУ 1">
      <a:dk1>
        <a:sysClr val="windowText" lastClr="000000"/>
      </a:dk1>
      <a:lt1>
        <a:sysClr val="window" lastClr="FFFFFF"/>
      </a:lt1>
      <a:dk2>
        <a:srgbClr val="44546A"/>
      </a:dk2>
      <a:lt2>
        <a:srgbClr val="B6BFC5"/>
      </a:lt2>
      <a:accent1>
        <a:srgbClr val="172C6C"/>
      </a:accent1>
      <a:accent2>
        <a:srgbClr val="FF0000"/>
      </a:accent2>
      <a:accent3>
        <a:srgbClr val="EAE0B5"/>
      </a:accent3>
      <a:accent4>
        <a:srgbClr val="67430C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ГАУ">
      <a:majorFont>
        <a:latin typeface="Inter Medium"/>
        <a:ea typeface=""/>
        <a:cs typeface=""/>
      </a:majorFont>
      <a:minorFont>
        <a:latin typeface="Inter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/>
      <a:bodyPr vert="horz" lIns="0" tIns="0" rIns="0" bIns="0" rtlCol="0" anchor="t" anchorCtr="0">
        <a:normAutofit/>
      </a:bodyPr>
      <a:lstStyle>
        <a:defPPr algn="l">
          <a:defRPr b="0" dirty="0">
            <a:solidFill>
              <a:schemeClr val="tx1"/>
            </a:solidFill>
            <a:latin typeface="+mj-lt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6708</TotalTime>
  <Words>1463</Words>
  <Application>Microsoft Office PowerPoint</Application>
  <PresentationFormat>Широкоэкранный</PresentationFormat>
  <Paragraphs>234</Paragraphs>
  <Slides>15</Slides>
  <Notes>1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2" baseType="lpstr">
      <vt:lpstr>Arial</vt:lpstr>
      <vt:lpstr>Calibri</vt:lpstr>
      <vt:lpstr>Inter</vt:lpstr>
      <vt:lpstr>Inter Medium</vt:lpstr>
      <vt:lpstr>Times New Roman</vt:lpstr>
      <vt:lpstr>Внутренние слайды</vt:lpstr>
      <vt:lpstr>Equation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Леонид Вихлянцев</dc:creator>
  <cp:lastModifiedBy>Admin</cp:lastModifiedBy>
  <cp:revision>317</cp:revision>
  <dcterms:created xsi:type="dcterms:W3CDTF">2022-12-13T07:06:26Z</dcterms:created>
  <dcterms:modified xsi:type="dcterms:W3CDTF">2023-12-01T12:48:43Z</dcterms:modified>
</cp:coreProperties>
</file>