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7"/>
  </p:notesMasterIdLst>
  <p:sldIdLst>
    <p:sldId id="300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172C6C"/>
    <a:srgbClr val="C00000"/>
    <a:srgbClr val="E69C2B"/>
    <a:srgbClr val="FFFF66"/>
    <a:srgbClr val="FFFFFF"/>
    <a:srgbClr val="949DC8"/>
    <a:srgbClr val="F6A870"/>
    <a:srgbClr val="F3F3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65" autoAdjust="0"/>
    <p:restoredTop sz="94591" autoAdjust="0"/>
  </p:normalViewPr>
  <p:slideViewPr>
    <p:cSldViewPr snapToGrid="0" showGuides="1">
      <p:cViewPr varScale="1">
        <p:scale>
          <a:sx n="83" d="100"/>
          <a:sy n="83" d="100"/>
        </p:scale>
        <p:origin x="73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0BB47-156D-2249-895A-A7B7CE7260E2}" type="datetimeFigureOut">
              <a:rPr lang="ru-RU" smtClean="0"/>
              <a:t>01.12.2023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37761-A08F-A242-B2B7-7A9B3400F0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06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C37761-A08F-A242-B2B7-7A9B3400F02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60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2">
            <a:extLst>
              <a:ext uri="{FF2B5EF4-FFF2-40B4-BE49-F238E27FC236}">
                <a16:creationId xmlns:a16="http://schemas.microsoft.com/office/drawing/2014/main" id="{5609E10F-92AF-93C2-2443-8F5ACC09A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449351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B0FF9-C26A-473D-9A96-7223461F2C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26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+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4" y="2619375"/>
            <a:ext cx="3636963" cy="38084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25E1DE-1D8B-C991-03B5-266F93FB887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8625" y="2647950"/>
            <a:ext cx="7481888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6" name="Текст 11">
            <a:extLst>
              <a:ext uri="{FF2B5EF4-FFF2-40B4-BE49-F238E27FC236}">
                <a16:creationId xmlns:a16="http://schemas.microsoft.com/office/drawing/2014/main" id="{2708E292-54F7-DA46-53D5-110910DF41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8" name="Заголовок 22">
            <a:extLst>
              <a:ext uri="{FF2B5EF4-FFF2-40B4-BE49-F238E27FC236}">
                <a16:creationId xmlns:a16="http://schemas.microsoft.com/office/drawing/2014/main" id="{35F270BB-89A4-2C92-B3B4-084C3DC0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065496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+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4" y="2619375"/>
            <a:ext cx="3636963" cy="38084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25E1DE-1D8B-C991-03B5-266F93FB887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28625" y="2647950"/>
            <a:ext cx="3632200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6" name="Текст 11">
            <a:extLst>
              <a:ext uri="{FF2B5EF4-FFF2-40B4-BE49-F238E27FC236}">
                <a16:creationId xmlns:a16="http://schemas.microsoft.com/office/drawing/2014/main" id="{2708E292-54F7-DA46-53D5-110910DF41A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8" name="Заголовок 22">
            <a:extLst>
              <a:ext uri="{FF2B5EF4-FFF2-40B4-BE49-F238E27FC236}">
                <a16:creationId xmlns:a16="http://schemas.microsoft.com/office/drawing/2014/main" id="{35F270BB-89A4-2C92-B3B4-084C3DC03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" name="Объект 3">
            <a:extLst>
              <a:ext uri="{FF2B5EF4-FFF2-40B4-BE49-F238E27FC236}">
                <a16:creationId xmlns:a16="http://schemas.microsoft.com/office/drawing/2014/main" id="{218ED0B3-6ED4-31C6-79B3-F436A385E05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76725" y="2647950"/>
            <a:ext cx="3632200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87737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+текст с нумерац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4" y="3429000"/>
            <a:ext cx="3636963" cy="299878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8" name="object 24">
            <a:extLst>
              <a:ext uri="{FF2B5EF4-FFF2-40B4-BE49-F238E27FC236}">
                <a16:creationId xmlns:a16="http://schemas.microsoft.com/office/drawing/2014/main" id="{9B2D5CEA-2973-CCCE-81EF-58DCB6C3BF3A}"/>
              </a:ext>
            </a:extLst>
          </p:cNvPr>
          <p:cNvSpPr/>
          <p:nvPr userDrawn="1"/>
        </p:nvSpPr>
        <p:spPr>
          <a:xfrm>
            <a:off x="8817916" y="2751125"/>
            <a:ext cx="45719" cy="318305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5">
            <a:extLst>
              <a:ext uri="{FF2B5EF4-FFF2-40B4-BE49-F238E27FC236}">
                <a16:creationId xmlns:a16="http://schemas.microsoft.com/office/drawing/2014/main" id="{E8671979-6D82-3F29-A9A2-ABB3DCFDFC05}"/>
              </a:ext>
            </a:extLst>
          </p:cNvPr>
          <p:cNvSpPr/>
          <p:nvPr userDrawn="1"/>
        </p:nvSpPr>
        <p:spPr>
          <a:xfrm>
            <a:off x="8128079" y="3232150"/>
            <a:ext cx="3632200" cy="0"/>
          </a:xfrm>
          <a:custGeom>
            <a:avLst/>
            <a:gdLst/>
            <a:ahLst/>
            <a:cxnLst/>
            <a:rect l="l" t="t" r="r" b="b"/>
            <a:pathLst>
              <a:path w="3632200">
                <a:moveTo>
                  <a:pt x="0" y="0"/>
                </a:moveTo>
                <a:lnTo>
                  <a:pt x="3632034" y="0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D82471DD-5463-514F-385D-CCA3199D73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24825" y="2659380"/>
            <a:ext cx="879475" cy="564198"/>
          </a:xfrm>
        </p:spPr>
        <p:txBody>
          <a:bodyPr lIns="0" tIns="0" rIns="0" bIns="0" anchor="ctr" anchorCtr="0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/>
              <a:t>01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6FCF4DD7-34B1-2194-E97F-326A452F14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05888" y="2659856"/>
            <a:ext cx="2755899" cy="564357"/>
          </a:xfrm>
        </p:spPr>
        <p:txBody>
          <a:bodyPr lIns="0" tIns="0" rIns="0" bIns="0" anchor="ctr" anchorCtr="0">
            <a:no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7" name="Объект 26">
            <a:extLst>
              <a:ext uri="{FF2B5EF4-FFF2-40B4-BE49-F238E27FC236}">
                <a16:creationId xmlns:a16="http://schemas.microsoft.com/office/drawing/2014/main" id="{D43E8FDA-33CB-1164-5B1C-2839BF4231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8625" y="2647951"/>
            <a:ext cx="7481888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8251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+текст с нумерацией+цифр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05D942-E1C3-35FF-1512-7E9F8A38229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24825" y="3805193"/>
            <a:ext cx="1712914" cy="98404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Вставьте текст поясняющий цифру</a:t>
            </a:r>
          </a:p>
        </p:txBody>
      </p:sp>
      <p:sp>
        <p:nvSpPr>
          <p:cNvPr id="8" name="object 24">
            <a:extLst>
              <a:ext uri="{FF2B5EF4-FFF2-40B4-BE49-F238E27FC236}">
                <a16:creationId xmlns:a16="http://schemas.microsoft.com/office/drawing/2014/main" id="{9B2D5CEA-2973-CCCE-81EF-58DCB6C3BF3A}"/>
              </a:ext>
            </a:extLst>
          </p:cNvPr>
          <p:cNvSpPr/>
          <p:nvPr userDrawn="1"/>
        </p:nvSpPr>
        <p:spPr>
          <a:xfrm>
            <a:off x="8817916" y="2751125"/>
            <a:ext cx="45719" cy="318305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5">
            <a:extLst>
              <a:ext uri="{FF2B5EF4-FFF2-40B4-BE49-F238E27FC236}">
                <a16:creationId xmlns:a16="http://schemas.microsoft.com/office/drawing/2014/main" id="{E8671979-6D82-3F29-A9A2-ABB3DCFDFC05}"/>
              </a:ext>
            </a:extLst>
          </p:cNvPr>
          <p:cNvSpPr/>
          <p:nvPr userDrawn="1"/>
        </p:nvSpPr>
        <p:spPr>
          <a:xfrm>
            <a:off x="8128079" y="3232150"/>
            <a:ext cx="3632200" cy="0"/>
          </a:xfrm>
          <a:custGeom>
            <a:avLst/>
            <a:gdLst/>
            <a:ahLst/>
            <a:cxnLst/>
            <a:rect l="l" t="t" r="r" b="b"/>
            <a:pathLst>
              <a:path w="3632200">
                <a:moveTo>
                  <a:pt x="0" y="0"/>
                </a:moveTo>
                <a:lnTo>
                  <a:pt x="3632034" y="0"/>
                </a:lnTo>
              </a:path>
            </a:pathLst>
          </a:custGeom>
          <a:ln w="25400">
            <a:solidFill>
              <a:srgbClr val="A7B6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D82471DD-5463-514F-385D-CCA3199D73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24825" y="2659380"/>
            <a:ext cx="879475" cy="564198"/>
          </a:xfrm>
        </p:spPr>
        <p:txBody>
          <a:bodyPr lIns="0" tIns="0" rIns="0" bIns="0" anchor="ctr" anchorCtr="0">
            <a:normAutofit/>
          </a:bodyPr>
          <a:lstStyle>
            <a:lvl1pPr>
              <a:defRPr sz="32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/>
              <a:t>01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6FCF4DD7-34B1-2194-E97F-326A452F145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05888" y="2659856"/>
            <a:ext cx="2755899" cy="564357"/>
          </a:xfrm>
        </p:spPr>
        <p:txBody>
          <a:bodyPr lIns="0" tIns="0" rIns="0" bIns="0" anchor="ctr" anchorCtr="0">
            <a:no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7" name="Объект 26">
            <a:extLst>
              <a:ext uri="{FF2B5EF4-FFF2-40B4-BE49-F238E27FC236}">
                <a16:creationId xmlns:a16="http://schemas.microsoft.com/office/drawing/2014/main" id="{D43E8FDA-33CB-1164-5B1C-2839BF4231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8625" y="2647951"/>
            <a:ext cx="7481888" cy="37798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C17DEC5-1439-FD44-3FC7-AC8CC70B268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4825" y="3442711"/>
            <a:ext cx="1712913" cy="360099"/>
          </a:xfrm>
        </p:spPr>
        <p:txBody>
          <a:bodyPr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6" name="Текст 3">
            <a:extLst>
              <a:ext uri="{FF2B5EF4-FFF2-40B4-BE49-F238E27FC236}">
                <a16:creationId xmlns:a16="http://schemas.microsoft.com/office/drawing/2014/main" id="{724778EA-D2F4-DDE9-2290-6A7219A6B2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053639" y="3442711"/>
            <a:ext cx="1708150" cy="360099"/>
          </a:xfrm>
        </p:spPr>
        <p:txBody>
          <a:bodyPr wrap="square"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2E9F5B46-78A6-6329-223E-8BE95148A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053638" y="3808158"/>
            <a:ext cx="1708150" cy="971550"/>
          </a:xfrm>
        </p:spPr>
        <p:txBody>
          <a:bodyPr lIns="0" tIns="0" rIns="0" bIns="0">
            <a:normAutofit/>
          </a:bodyPr>
          <a:lstStyle>
            <a:lvl1pPr>
              <a:defRPr sz="1000"/>
            </a:lvl1pPr>
          </a:lstStyle>
          <a:p>
            <a:pPr lvl="0"/>
            <a:r>
              <a:rPr lang="ru-RU" dirty="0"/>
              <a:t>Вставьте текст поясняющий цифру</a:t>
            </a:r>
          </a:p>
        </p:txBody>
      </p:sp>
      <p:sp>
        <p:nvSpPr>
          <p:cNvPr id="14" name="Текст 3">
            <a:extLst>
              <a:ext uri="{FF2B5EF4-FFF2-40B4-BE49-F238E27FC236}">
                <a16:creationId xmlns:a16="http://schemas.microsoft.com/office/drawing/2014/main" id="{61099B6C-8E7C-6CCA-C8CA-63EF28242F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24825" y="5104929"/>
            <a:ext cx="1712913" cy="360099"/>
          </a:xfrm>
        </p:spPr>
        <p:txBody>
          <a:bodyPr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15" name="Текст 3">
            <a:extLst>
              <a:ext uri="{FF2B5EF4-FFF2-40B4-BE49-F238E27FC236}">
                <a16:creationId xmlns:a16="http://schemas.microsoft.com/office/drawing/2014/main" id="{9375DEB7-CF88-11F8-FE59-33A069F566D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053639" y="5104929"/>
            <a:ext cx="1708150" cy="360099"/>
          </a:xfrm>
        </p:spPr>
        <p:txBody>
          <a:bodyPr wrap="square" lIns="0" tIns="0" rIns="0" bIns="0" anchor="b" anchorCtr="0">
            <a:spAutoFit/>
          </a:bodyPr>
          <a:lstStyle>
            <a:lvl1pPr>
              <a:defRPr sz="26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ЦИФРА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8D4EFAEB-5079-474B-83AA-5B57670244B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053638" y="5470376"/>
            <a:ext cx="1708150" cy="957412"/>
          </a:xfrm>
        </p:spPr>
        <p:txBody>
          <a:bodyPr lIns="0" tIns="0" rIns="0" bIns="0">
            <a:normAutofit/>
          </a:bodyPr>
          <a:lstStyle>
            <a:lvl1pPr>
              <a:defRPr sz="1000"/>
            </a:lvl1pPr>
          </a:lstStyle>
          <a:p>
            <a:pPr lvl="0"/>
            <a:r>
              <a:rPr lang="ru-RU" dirty="0"/>
              <a:t>Вставьте текст поясняющий цифру</a:t>
            </a:r>
          </a:p>
        </p:txBody>
      </p:sp>
      <p:sp>
        <p:nvSpPr>
          <p:cNvPr id="19" name="Текст 10">
            <a:extLst>
              <a:ext uri="{FF2B5EF4-FFF2-40B4-BE49-F238E27FC236}">
                <a16:creationId xmlns:a16="http://schemas.microsoft.com/office/drawing/2014/main" id="{B0ED6B33-4DB9-66AC-19CF-EAFC15DD58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29588" y="5469582"/>
            <a:ext cx="1708150" cy="958205"/>
          </a:xfrm>
        </p:spPr>
        <p:txBody>
          <a:bodyPr lIns="0" tIns="0" rIns="0" bIns="0">
            <a:normAutofit/>
          </a:bodyPr>
          <a:lstStyle>
            <a:lvl1pPr>
              <a:defRPr sz="1000"/>
            </a:lvl1pPr>
          </a:lstStyle>
          <a:p>
            <a:pPr lvl="0"/>
            <a:r>
              <a:rPr lang="ru-RU" dirty="0"/>
              <a:t>Вставьте текст поясняющий цифру</a:t>
            </a:r>
          </a:p>
        </p:txBody>
      </p:sp>
    </p:spTree>
    <p:extLst>
      <p:ext uri="{BB962C8B-B14F-4D97-AF65-F5344CB8AC3E}">
        <p14:creationId xmlns:p14="http://schemas.microsoft.com/office/powerpoint/2010/main" val="21471997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прямоугольных фото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6D9FEEED-5166-3567-7C25-A43D0FFDEF9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8625" y="2600326"/>
            <a:ext cx="3632200" cy="22574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3" name="Рисунок 4">
            <a:extLst>
              <a:ext uri="{FF2B5EF4-FFF2-40B4-BE49-F238E27FC236}">
                <a16:creationId xmlns:a16="http://schemas.microsoft.com/office/drawing/2014/main" id="{B1DCF2A3-8265-1F35-43B7-C764802DE02A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276725" y="2600326"/>
            <a:ext cx="3632200" cy="22574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22" name="Рисунок 4">
            <a:extLst>
              <a:ext uri="{FF2B5EF4-FFF2-40B4-BE49-F238E27FC236}">
                <a16:creationId xmlns:a16="http://schemas.microsoft.com/office/drawing/2014/main" id="{C9F94830-6191-70C6-FC8B-AE2F04448B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124825" y="2600326"/>
            <a:ext cx="3632200" cy="225742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2" y="5362575"/>
            <a:ext cx="3636963" cy="1065213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81488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24825" y="5011365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76725" y="5353050"/>
            <a:ext cx="3633788" cy="1074738"/>
          </a:xfrm>
        </p:spPr>
        <p:txBody>
          <a:bodyPr lIns="0" tIns="0" rIns="0" bIns="0"/>
          <a:lstStyle/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4825" y="5353050"/>
            <a:ext cx="3633788" cy="1074738"/>
          </a:xfrm>
        </p:spPr>
        <p:txBody>
          <a:bodyPr lIns="0" tIns="0" rIns="0" bIns="0"/>
          <a:lstStyle/>
          <a:p>
            <a:r>
              <a:rPr lang="ru-RU" dirty="0"/>
              <a:t>Поместите сюда свой текст</a:t>
            </a:r>
          </a:p>
        </p:txBody>
      </p:sp>
    </p:spTree>
    <p:extLst>
      <p:ext uri="{BB962C8B-B14F-4D97-AF65-F5344CB8AC3E}">
        <p14:creationId xmlns:p14="http://schemas.microsoft.com/office/powerpoint/2010/main" val="35499035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круглых фото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6D9FEEED-5166-3567-7C25-A43D0FFDEF9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114425" y="2600326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2" y="5362575"/>
            <a:ext cx="3636963" cy="106521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81488" y="500898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24825" y="5011365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76725" y="5353050"/>
            <a:ext cx="36337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4825" y="5353050"/>
            <a:ext cx="36337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" name="Рисунок 4">
            <a:extLst>
              <a:ext uri="{FF2B5EF4-FFF2-40B4-BE49-F238E27FC236}">
                <a16:creationId xmlns:a16="http://schemas.microsoft.com/office/drawing/2014/main" id="{3E6F4F7F-2D2D-1392-5F2E-C34EBA77815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963839" y="2600326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3" name="Рисунок 4">
            <a:extLst>
              <a:ext uri="{FF2B5EF4-FFF2-40B4-BE49-F238E27FC236}">
                <a16:creationId xmlns:a16="http://schemas.microsoft.com/office/drawing/2014/main" id="{DD12F36E-08D1-D5A6-5F6C-BAFFBBB04EE6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813254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253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етыре круглых фото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6D9FEEED-5166-3567-7C25-A43D0FFDEF9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8175" y="2647951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3" y="5362575"/>
            <a:ext cx="2676526" cy="1065213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5008983"/>
            <a:ext cx="2671763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322638" y="5008983"/>
            <a:ext cx="2669008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3950" y="5011365"/>
            <a:ext cx="2667422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17875" y="5353050"/>
            <a:ext cx="2670175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03950" y="5353050"/>
            <a:ext cx="26685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" name="Рисунок 4">
            <a:extLst>
              <a:ext uri="{FF2B5EF4-FFF2-40B4-BE49-F238E27FC236}">
                <a16:creationId xmlns:a16="http://schemas.microsoft.com/office/drawing/2014/main" id="{3E6F4F7F-2D2D-1392-5F2E-C34EBA77815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529125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3" name="Рисунок 4">
            <a:extLst>
              <a:ext uri="{FF2B5EF4-FFF2-40B4-BE49-F238E27FC236}">
                <a16:creationId xmlns:a16="http://schemas.microsoft.com/office/drawing/2014/main" id="{DD12F36E-08D1-D5A6-5F6C-BAFFBBB04EE6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2954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  <p:sp>
        <p:nvSpPr>
          <p:cNvPr id="4" name="Текст 17">
            <a:extLst>
              <a:ext uri="{FF2B5EF4-FFF2-40B4-BE49-F238E27FC236}">
                <a16:creationId xmlns:a16="http://schemas.microsoft.com/office/drawing/2014/main" id="{694B1C25-F8E0-935F-9484-3CF6CCE7D91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86850" y="5011365"/>
            <a:ext cx="2667422" cy="339305"/>
          </a:xfrm>
        </p:spPr>
        <p:txBody>
          <a:bodyPr wrap="square" lIns="0" tIns="72000" rIns="0" bIns="72000" anchor="b" anchorCtr="0">
            <a:spAutoFit/>
          </a:bodyPr>
          <a:lstStyle>
            <a:lvl1pPr algn="ctr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6" name="Текст 24">
            <a:extLst>
              <a:ext uri="{FF2B5EF4-FFF2-40B4-BE49-F238E27FC236}">
                <a16:creationId xmlns:a16="http://schemas.microsoft.com/office/drawing/2014/main" id="{EE11C0B3-4009-15AE-964E-F779BCC900C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086850" y="5353050"/>
            <a:ext cx="2668588" cy="1074738"/>
          </a:xfrm>
        </p:spPr>
        <p:txBody>
          <a:bodyPr lIns="0" tIns="0" rIns="0" bIns="0"/>
          <a:lstStyle>
            <a:lvl1pPr algn="ctr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7" name="Рисунок 4">
            <a:extLst>
              <a:ext uri="{FF2B5EF4-FFF2-40B4-BE49-F238E27FC236}">
                <a16:creationId xmlns:a16="http://schemas.microsoft.com/office/drawing/2014/main" id="{D4B41DEF-3FEF-8CC5-0E2A-A7943E83923F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9318079" y="2564904"/>
            <a:ext cx="2257200" cy="225742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346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колонки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1">
            <a:extLst>
              <a:ext uri="{FF2B5EF4-FFF2-40B4-BE49-F238E27FC236}">
                <a16:creationId xmlns:a16="http://schemas.microsoft.com/office/drawing/2014/main" id="{3E35C2DC-EF9D-6FB5-1CCC-B86196AAF2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4" y="1912938"/>
            <a:ext cx="11333163" cy="639762"/>
          </a:xfrm>
        </p:spPr>
        <p:txBody>
          <a:bodyPr lIns="0" tIns="0" rIns="0" bIns="0">
            <a:noAutofit/>
          </a:bodyPr>
          <a:lstStyle>
            <a:lvl1pPr>
              <a:defRPr sz="1600"/>
            </a:lvl1pPr>
          </a:lstStyle>
          <a:p>
            <a:r>
              <a:rPr lang="ru-RU" b="0" dirty="0">
                <a:solidFill>
                  <a:schemeClr val="tx1"/>
                </a:solidFill>
                <a:latin typeface="+mj-lt"/>
              </a:rPr>
              <a:t>Образец подзаголовка</a:t>
            </a:r>
          </a:p>
        </p:txBody>
      </p:sp>
      <p:sp>
        <p:nvSpPr>
          <p:cNvPr id="23" name="Заголовок 22">
            <a:extLst>
              <a:ext uri="{FF2B5EF4-FFF2-40B4-BE49-F238E27FC236}">
                <a16:creationId xmlns:a16="http://schemas.microsoft.com/office/drawing/2014/main" id="{DB340554-965C-3E86-59E2-08E2A062A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514474"/>
            <a:ext cx="11333163" cy="533401"/>
          </a:xfrm>
        </p:spPr>
        <p:txBody>
          <a:bodyPr lIns="0" tIns="0" rIns="0" bIns="0" anchor="t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EB10767C-8421-4CEE-FDF0-1D9F503AB19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3862" y="2914343"/>
            <a:ext cx="3636963" cy="351344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:a16="http://schemas.microsoft.com/office/drawing/2014/main" id="{7705652B-4AA4-8C89-FD7F-739D2633E8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8625" y="2560751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l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id="{91353F67-8E41-91E5-854C-53A243FCAC9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281488" y="2560751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l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:a16="http://schemas.microsoft.com/office/drawing/2014/main" id="{7D8ADCDD-FC82-D566-7510-46832C06628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124825" y="2563133"/>
            <a:ext cx="3632200" cy="339305"/>
          </a:xfrm>
        </p:spPr>
        <p:txBody>
          <a:bodyPr lIns="0" tIns="72000" rIns="0" bIns="72000" anchor="b" anchorCtr="0">
            <a:spAutoFit/>
          </a:bodyPr>
          <a:lstStyle>
            <a:lvl1pPr algn="l">
              <a:defRPr sz="1400" b="1"/>
            </a:lvl1pPr>
          </a:lstStyle>
          <a:p>
            <a:pPr lvl="0"/>
            <a:r>
              <a:rPr lang="ru-RU" dirty="0"/>
              <a:t>Ваш заголовок</a:t>
            </a: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B984B5B8-8A0A-C597-E0B8-9AC1FAF243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276725" y="2904818"/>
            <a:ext cx="3633788" cy="3522970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AAA7E415-D972-AA56-EEAA-CDE0573380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24825" y="2904818"/>
            <a:ext cx="3633788" cy="3522970"/>
          </a:xfrm>
        </p:spPr>
        <p:txBody>
          <a:bodyPr lIns="0" tIns="0" rIns="0" bIns="0"/>
          <a:lstStyle>
            <a:lvl1pPr algn="l">
              <a:defRPr/>
            </a:lvl1pPr>
          </a:lstStyle>
          <a:p>
            <a:r>
              <a:rPr lang="ru-RU" dirty="0"/>
              <a:t>Поместите сюда свой текст</a:t>
            </a:r>
          </a:p>
        </p:txBody>
      </p:sp>
    </p:spTree>
    <p:extLst>
      <p:ext uri="{BB962C8B-B14F-4D97-AF65-F5344CB8AC3E}">
        <p14:creationId xmlns:p14="http://schemas.microsoft.com/office/powerpoint/2010/main" val="298425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AA241-58BD-7B11-6801-65DC87B5E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71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E7DF23-16C7-B677-5F6E-92B398AE8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78125"/>
            <a:ext cx="10515600" cy="1184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8CB35ED2-4074-A487-0362-507ABC551AAE}"/>
              </a:ext>
            </a:extLst>
          </p:cNvPr>
          <p:cNvSpPr/>
          <p:nvPr userDrawn="1"/>
        </p:nvSpPr>
        <p:spPr>
          <a:xfrm>
            <a:off x="11014075" y="428625"/>
            <a:ext cx="0" cy="594360"/>
          </a:xfrm>
          <a:custGeom>
            <a:avLst/>
            <a:gdLst/>
            <a:ahLst/>
            <a:cxnLst/>
            <a:rect l="l" t="t" r="r" b="b"/>
            <a:pathLst>
              <a:path h="594360">
                <a:moveTo>
                  <a:pt x="0" y="0"/>
                </a:moveTo>
                <a:lnTo>
                  <a:pt x="0" y="594004"/>
                </a:lnTo>
              </a:path>
            </a:pathLst>
          </a:custGeom>
          <a:ln w="12700">
            <a:solidFill>
              <a:schemeClr val="bg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>
            <a:extLst>
              <a:ext uri="{FF2B5EF4-FFF2-40B4-BE49-F238E27FC236}">
                <a16:creationId xmlns:a16="http://schemas.microsoft.com/office/drawing/2014/main" id="{7A3832FC-A27A-AF92-03AC-F48D4D3F9894}"/>
              </a:ext>
            </a:extLst>
          </p:cNvPr>
          <p:cNvSpPr/>
          <p:nvPr userDrawn="1"/>
        </p:nvSpPr>
        <p:spPr>
          <a:xfrm>
            <a:off x="431999" y="1368000"/>
            <a:ext cx="11328400" cy="0"/>
          </a:xfrm>
          <a:custGeom>
            <a:avLst/>
            <a:gdLst/>
            <a:ahLst/>
            <a:cxnLst/>
            <a:rect l="l" t="t" r="r" b="b"/>
            <a:pathLst>
              <a:path w="11328400">
                <a:moveTo>
                  <a:pt x="0" y="0"/>
                </a:moveTo>
                <a:lnTo>
                  <a:pt x="11328120" y="0"/>
                </a:lnTo>
              </a:path>
            </a:pathLst>
          </a:custGeom>
          <a:ln w="25400">
            <a:solidFill>
              <a:schemeClr val="bg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8DFF233-A481-74D3-167D-EF9F8D2C2AC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428625"/>
            <a:ext cx="1969179" cy="621846"/>
          </a:xfrm>
          <a:prstGeom prst="rect">
            <a:avLst/>
          </a:prstGeom>
        </p:spPr>
      </p:pic>
      <p:sp>
        <p:nvSpPr>
          <p:cNvPr id="15" name="object 2">
            <a:extLst>
              <a:ext uri="{FF2B5EF4-FFF2-40B4-BE49-F238E27FC236}">
                <a16:creationId xmlns:a16="http://schemas.microsoft.com/office/drawing/2014/main" id="{6A99DB07-6B3C-F1A4-00F9-C06D36792F14}"/>
              </a:ext>
            </a:extLst>
          </p:cNvPr>
          <p:cNvSpPr txBox="1"/>
          <p:nvPr userDrawn="1"/>
        </p:nvSpPr>
        <p:spPr>
          <a:xfrm>
            <a:off x="11014075" y="430530"/>
            <a:ext cx="747713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055"/>
              </a:lnSpc>
              <a:spcBef>
                <a:spcPts val="100"/>
              </a:spcBef>
            </a:pPr>
            <a:r>
              <a:rPr sz="1000" spc="-5" dirty="0">
                <a:solidFill>
                  <a:schemeClr val="bg2"/>
                </a:solidFill>
                <a:latin typeface="Inter"/>
                <a:cs typeface="Inter"/>
              </a:rPr>
              <a:t>слайд</a:t>
            </a:r>
            <a:endParaRPr sz="1000" dirty="0">
              <a:solidFill>
                <a:schemeClr val="bg2"/>
              </a:solidFill>
              <a:latin typeface="Inter"/>
              <a:cs typeface="Inter"/>
            </a:endParaRPr>
          </a:p>
          <a:p>
            <a:pPr marL="80010" algn="ctr">
              <a:lnSpc>
                <a:spcPts val="3454"/>
              </a:lnSpc>
            </a:pPr>
            <a:fld id="{DC4F1F86-CA6E-49B5-B5B8-DC7CB1EC0017}" type="slidenum">
              <a:rPr lang="ru-RU" sz="3000" smtClean="0">
                <a:solidFill>
                  <a:schemeClr val="bg2"/>
                </a:solidFill>
              </a:rPr>
              <a:pPr marL="80010" algn="ctr">
                <a:lnSpc>
                  <a:spcPts val="3454"/>
                </a:lnSpc>
              </a:pPr>
              <a:t>‹#›</a:t>
            </a:fld>
            <a:endParaRPr sz="3000" dirty="0">
              <a:solidFill>
                <a:schemeClr val="bg2"/>
              </a:solidFill>
              <a:latin typeface="Inter"/>
              <a:cs typeface="Inter"/>
            </a:endParaRPr>
          </a:p>
        </p:txBody>
      </p:sp>
    </p:spTree>
    <p:extLst>
      <p:ext uri="{BB962C8B-B14F-4D97-AF65-F5344CB8AC3E}">
        <p14:creationId xmlns:p14="http://schemas.microsoft.com/office/powerpoint/2010/main" val="186679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772" userDrawn="1">
          <p15:clr>
            <a:srgbClr val="F26B43"/>
          </p15:clr>
        </p15:guide>
        <p15:guide id="3" pos="3908" userDrawn="1">
          <p15:clr>
            <a:srgbClr val="F26B43"/>
          </p15:clr>
        </p15:guide>
        <p15:guide id="4" pos="2694" userDrawn="1">
          <p15:clr>
            <a:srgbClr val="F26B43"/>
          </p15:clr>
        </p15:guide>
        <p15:guide id="5" pos="2558" userDrawn="1">
          <p15:clr>
            <a:srgbClr val="F26B43"/>
          </p15:clr>
        </p15:guide>
        <p15:guide id="7" pos="1347" userDrawn="1">
          <p15:clr>
            <a:srgbClr val="F26B43"/>
          </p15:clr>
        </p15:guide>
        <p15:guide id="8" pos="270" userDrawn="1">
          <p15:clr>
            <a:srgbClr val="F26B43"/>
          </p15:clr>
        </p15:guide>
        <p15:guide id="10" orient="horz" pos="270" userDrawn="1">
          <p15:clr>
            <a:srgbClr val="F26B43"/>
          </p15:clr>
        </p15:guide>
        <p15:guide id="11" orient="horz" pos="861" userDrawn="1">
          <p15:clr>
            <a:srgbClr val="F26B43"/>
          </p15:clr>
        </p15:guide>
        <p15:guide id="12" orient="horz" pos="4049" userDrawn="1">
          <p15:clr>
            <a:srgbClr val="F26B43"/>
          </p15:clr>
        </p15:guide>
        <p15:guide id="13" pos="4983" userDrawn="1">
          <p15:clr>
            <a:srgbClr val="F26B43"/>
          </p15:clr>
        </p15:guide>
        <p15:guide id="14" pos="5118" userDrawn="1">
          <p15:clr>
            <a:srgbClr val="F26B43"/>
          </p15:clr>
        </p15:guide>
        <p15:guide id="15" pos="6197" userDrawn="1">
          <p15:clr>
            <a:srgbClr val="F26B43"/>
          </p15:clr>
        </p15:guide>
        <p15:guide id="16" pos="6333" userDrawn="1">
          <p15:clr>
            <a:srgbClr val="F26B43"/>
          </p15:clr>
        </p15:guide>
        <p15:guide id="17" pos="7409" userDrawn="1">
          <p15:clr>
            <a:srgbClr val="F26B43"/>
          </p15:clr>
        </p15:guide>
        <p15:guide id="18" pos="743" userDrawn="1">
          <p15:clr>
            <a:srgbClr val="A4A3A4"/>
          </p15:clr>
        </p15:guide>
        <p15:guide id="19" pos="876" userDrawn="1">
          <p15:clr>
            <a:srgbClr val="A4A3A4"/>
          </p15:clr>
        </p15:guide>
        <p15:guide id="20" pos="1953" userDrawn="1">
          <p15:clr>
            <a:srgbClr val="A4A3A4"/>
          </p15:clr>
        </p15:guide>
        <p15:guide id="21" pos="2090" userDrawn="1">
          <p15:clr>
            <a:srgbClr val="A4A3A4"/>
          </p15:clr>
        </p15:guide>
        <p15:guide id="22" pos="3165" userDrawn="1">
          <p15:clr>
            <a:srgbClr val="A4A3A4"/>
          </p15:clr>
        </p15:guide>
        <p15:guide id="23" pos="3302" userDrawn="1">
          <p15:clr>
            <a:srgbClr val="A4A3A4"/>
          </p15:clr>
        </p15:guide>
        <p15:guide id="24" pos="4377" userDrawn="1">
          <p15:clr>
            <a:srgbClr val="A4A3A4"/>
          </p15:clr>
        </p15:guide>
        <p15:guide id="25" pos="4514" userDrawn="1">
          <p15:clr>
            <a:srgbClr val="A4A3A4"/>
          </p15:clr>
        </p15:guide>
        <p15:guide id="26" pos="5589" userDrawn="1">
          <p15:clr>
            <a:srgbClr val="A4A3A4"/>
          </p15:clr>
        </p15:guide>
        <p15:guide id="27" pos="5724" userDrawn="1">
          <p15:clr>
            <a:srgbClr val="A4A3A4"/>
          </p15:clr>
        </p15:guide>
        <p15:guide id="28" pos="6801" userDrawn="1">
          <p15:clr>
            <a:srgbClr val="A4A3A4"/>
          </p15:clr>
        </p15:guide>
        <p15:guide id="29" pos="6938" userDrawn="1">
          <p15:clr>
            <a:srgbClr val="A4A3A4"/>
          </p15:clr>
        </p15:guide>
        <p15:guide id="30" pos="14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71944" y="3014007"/>
            <a:ext cx="11102109" cy="65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chemeClr val="accent2"/>
                </a:solidFill>
              </a:rPr>
              <a:t>Статистика </a:t>
            </a:r>
            <a:r>
              <a:rPr lang="ru-RU" sz="2800" b="1" dirty="0" smtClean="0">
                <a:solidFill>
                  <a:schemeClr val="accent2"/>
                </a:solidFill>
              </a:rPr>
              <a:t>результатов экономической деятельности</a:t>
            </a:r>
            <a:endParaRPr lang="ru-RU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0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02899" y="1374981"/>
            <a:ext cx="11778264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Решение:</a:t>
            </a:r>
            <a:endParaRPr lang="ru-RU" b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ВВП </a:t>
            </a:r>
            <a:r>
              <a:rPr lang="ru-RU" b="1" dirty="0">
                <a:solidFill>
                  <a:srgbClr val="002060"/>
                </a:solidFill>
              </a:rPr>
              <a:t>= </a:t>
            </a:r>
            <a:r>
              <a:rPr lang="ru-RU" b="1" dirty="0" smtClean="0">
                <a:solidFill>
                  <a:srgbClr val="002060"/>
                </a:solidFill>
              </a:rPr>
              <a:t>2821460,8 </a:t>
            </a:r>
            <a:r>
              <a:rPr lang="ru-RU" b="1" dirty="0">
                <a:solidFill>
                  <a:srgbClr val="002060"/>
                </a:solidFill>
              </a:rPr>
              <a:t>+ </a:t>
            </a:r>
            <a:r>
              <a:rPr lang="ru-RU" b="1" dirty="0" smtClean="0">
                <a:solidFill>
                  <a:srgbClr val="002060"/>
                </a:solidFill>
              </a:rPr>
              <a:t>1348178,0 </a:t>
            </a:r>
            <a:r>
              <a:rPr lang="ru-RU" b="1" dirty="0">
                <a:solidFill>
                  <a:schemeClr val="accent1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139493,2 + 3033247,2 </a:t>
            </a:r>
            <a:r>
              <a:rPr lang="ru-RU" b="1" dirty="0">
                <a:solidFill>
                  <a:srgbClr val="002060"/>
                </a:solidFill>
              </a:rPr>
              <a:t>= </a:t>
            </a:r>
            <a:r>
              <a:rPr lang="ru-RU" b="1" dirty="0" smtClean="0">
                <a:solidFill>
                  <a:srgbClr val="002060"/>
                </a:solidFill>
              </a:rPr>
              <a:t>7063392,8 </a:t>
            </a:r>
            <a:r>
              <a:rPr lang="ru-RU" b="1" dirty="0">
                <a:solidFill>
                  <a:srgbClr val="002060"/>
                </a:solidFill>
              </a:rPr>
              <a:t>млн руб.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ВНД = 3033247,2 + 2821460,8 </a:t>
            </a:r>
            <a:r>
              <a:rPr lang="ru-RU" b="1" dirty="0">
                <a:solidFill>
                  <a:srgbClr val="002060"/>
                </a:solidFill>
              </a:rPr>
              <a:t>+ 7499,9 + </a:t>
            </a:r>
            <a:r>
              <a:rPr lang="ru-RU" b="1" dirty="0" smtClean="0">
                <a:solidFill>
                  <a:srgbClr val="002060"/>
                </a:solidFill>
              </a:rPr>
              <a:t>1348178,0 </a:t>
            </a:r>
            <a:r>
              <a:rPr lang="ru-RU" b="1" dirty="0">
                <a:solidFill>
                  <a:schemeClr val="accent1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139493,2 </a:t>
            </a:r>
            <a:r>
              <a:rPr lang="ru-RU" b="1" dirty="0">
                <a:solidFill>
                  <a:srgbClr val="002060"/>
                </a:solidFill>
              </a:rPr>
              <a:t>+ </a:t>
            </a:r>
            <a:r>
              <a:rPr lang="ru-RU" b="1" dirty="0" smtClean="0">
                <a:solidFill>
                  <a:srgbClr val="002060"/>
                </a:solidFill>
              </a:rPr>
              <a:t>120196,1 </a:t>
            </a:r>
            <a:r>
              <a:rPr lang="ru-RU" b="1" dirty="0">
                <a:solidFill>
                  <a:schemeClr val="accent1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314 </a:t>
            </a:r>
            <a:r>
              <a:rPr lang="ru-RU" b="1" dirty="0" smtClean="0">
                <a:solidFill>
                  <a:srgbClr val="002060"/>
                </a:solidFill>
              </a:rPr>
              <a:t>329,3 = 6876759,5 </a:t>
            </a:r>
            <a:r>
              <a:rPr lang="ru-RU" b="1" dirty="0">
                <a:solidFill>
                  <a:srgbClr val="002060"/>
                </a:solidFill>
              </a:rPr>
              <a:t>млн руб.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ВНРД = 6876759,5 </a:t>
            </a:r>
            <a:r>
              <a:rPr lang="ru-RU" b="1" dirty="0">
                <a:solidFill>
                  <a:srgbClr val="002060"/>
                </a:solidFill>
              </a:rPr>
              <a:t>+ 2596,4 = </a:t>
            </a:r>
            <a:r>
              <a:rPr lang="ru-RU" b="1" dirty="0" smtClean="0">
                <a:solidFill>
                  <a:srgbClr val="002060"/>
                </a:solidFill>
              </a:rPr>
              <a:t>6879355,9 </a:t>
            </a:r>
            <a:r>
              <a:rPr lang="ru-RU" b="1" dirty="0">
                <a:solidFill>
                  <a:srgbClr val="002060"/>
                </a:solidFill>
              </a:rPr>
              <a:t>млн руб.</a:t>
            </a:r>
          </a:p>
        </p:txBody>
      </p:sp>
    </p:spTree>
    <p:extLst>
      <p:ext uri="{BB962C8B-B14F-4D97-AF65-F5344CB8AC3E}">
        <p14:creationId xmlns:p14="http://schemas.microsoft.com/office/powerpoint/2010/main" val="354989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6254" y="2138180"/>
            <a:ext cx="118317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Задача 5. Валовой </a:t>
            </a:r>
            <a:r>
              <a:rPr lang="ru-RU" b="1" dirty="0">
                <a:solidFill>
                  <a:schemeClr val="accent1"/>
                </a:solidFill>
              </a:rPr>
              <a:t>внутренний продукт России в базисном году был равен </a:t>
            </a:r>
            <a:r>
              <a:rPr lang="ru-RU" b="1" dirty="0" smtClean="0">
                <a:solidFill>
                  <a:schemeClr val="accent1"/>
                </a:solidFill>
              </a:rPr>
              <a:t>4757,2 </a:t>
            </a:r>
            <a:r>
              <a:rPr lang="ru-RU" b="1" dirty="0">
                <a:solidFill>
                  <a:schemeClr val="accent1"/>
                </a:solidFill>
              </a:rPr>
              <a:t>млрд руб</a:t>
            </a:r>
            <a:r>
              <a:rPr lang="ru-RU" b="1" dirty="0" smtClean="0">
                <a:solidFill>
                  <a:schemeClr val="accent1"/>
                </a:solidFill>
              </a:rPr>
              <a:t>.; в </a:t>
            </a:r>
            <a:r>
              <a:rPr lang="ru-RU" b="1" dirty="0">
                <a:solidFill>
                  <a:schemeClr val="accent1"/>
                </a:solidFill>
              </a:rPr>
              <a:t>отчетном году — 7063,4 млрд руб., что составляет в </a:t>
            </a:r>
            <a:r>
              <a:rPr lang="ru-RU" b="1" dirty="0" smtClean="0">
                <a:solidFill>
                  <a:schemeClr val="accent1"/>
                </a:solidFill>
              </a:rPr>
              <a:t>сопоставимых </a:t>
            </a:r>
            <a:r>
              <a:rPr lang="ru-RU" b="1" dirty="0">
                <a:solidFill>
                  <a:schemeClr val="accent1"/>
                </a:solidFill>
              </a:rPr>
              <a:t>ценах 108,3% от уровня </a:t>
            </a:r>
            <a:r>
              <a:rPr lang="ru-RU" b="1" dirty="0" smtClean="0">
                <a:solidFill>
                  <a:schemeClr val="accent1"/>
                </a:solidFill>
              </a:rPr>
              <a:t>базисного года. Определить </a:t>
            </a:r>
            <a:r>
              <a:rPr lang="ru-RU" b="1" dirty="0">
                <a:solidFill>
                  <a:schemeClr val="accent1"/>
                </a:solidFill>
              </a:rPr>
              <a:t>индекс-дефлятор</a:t>
            </a:r>
            <a:r>
              <a:rPr lang="ru-RU" b="1" dirty="0" smtClean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412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32511" y="1520665"/>
            <a:ext cx="12838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</a:rPr>
              <a:t>Решение.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5491" y="2982471"/>
            <a:ext cx="117486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</a:rPr>
              <a:t>ВВП (сопоставимые цены) </a:t>
            </a:r>
            <a:r>
              <a:rPr lang="ru-RU" b="1" dirty="0">
                <a:solidFill>
                  <a:srgbClr val="002060"/>
                </a:solidFill>
              </a:rPr>
              <a:t>= </a:t>
            </a:r>
            <a:r>
              <a:rPr lang="ru-RU" b="1" dirty="0" smtClean="0">
                <a:solidFill>
                  <a:srgbClr val="002060"/>
                </a:solidFill>
              </a:rPr>
              <a:t>4757,2*108,3 % </a:t>
            </a:r>
            <a:r>
              <a:rPr lang="ru-RU" b="1" dirty="0">
                <a:solidFill>
                  <a:srgbClr val="002060"/>
                </a:solidFill>
              </a:rPr>
              <a:t>= </a:t>
            </a:r>
            <a:r>
              <a:rPr lang="ru-RU" b="1" dirty="0" smtClean="0">
                <a:solidFill>
                  <a:srgbClr val="002060"/>
                </a:solidFill>
              </a:rPr>
              <a:t>5152,04 млрд </a:t>
            </a:r>
            <a:r>
              <a:rPr lang="ru-RU" b="1" dirty="0">
                <a:solidFill>
                  <a:srgbClr val="002060"/>
                </a:solidFill>
              </a:rPr>
              <a:t>руб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en-US" b="1" baseline="-25000" dirty="0" smtClean="0">
                <a:solidFill>
                  <a:srgbClr val="002060"/>
                </a:solidFill>
              </a:rPr>
              <a:t>(</a:t>
            </a:r>
            <a:r>
              <a:rPr lang="ru-RU" b="1" baseline="-25000" dirty="0" smtClean="0">
                <a:solidFill>
                  <a:srgbClr val="002060"/>
                </a:solidFill>
              </a:rPr>
              <a:t>дефлятор) </a:t>
            </a:r>
            <a:r>
              <a:rPr lang="ru-RU" b="1" dirty="0" smtClean="0">
                <a:solidFill>
                  <a:srgbClr val="002060"/>
                </a:solidFill>
              </a:rPr>
              <a:t>= 7063,4 : 5152,04 = 1,37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787174"/>
              </p:ext>
            </p:extLst>
          </p:nvPr>
        </p:nvGraphicFramePr>
        <p:xfrm>
          <a:off x="3586656" y="2056605"/>
          <a:ext cx="5328082" cy="84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Equation" r:id="rId3" imgW="3047760" imgH="482400" progId="Equation.DSMT4">
                  <p:embed/>
                </p:oleObj>
              </mc:Choice>
              <mc:Fallback>
                <p:oleObj name="Equation" r:id="rId3" imgW="3047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6656" y="2056605"/>
                        <a:ext cx="5328082" cy="843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974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87631" y="94431"/>
            <a:ext cx="10972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</a:rPr>
              <a:t>Задача 6. Имеются следующие данные за 1998 г. по Российской Федерации (в текущих ценах), млн руб</a:t>
            </a:r>
            <a:r>
              <a:rPr lang="ru-RU" sz="1600" b="1" dirty="0">
                <a:solidFill>
                  <a:srgbClr val="002060"/>
                </a:solidFill>
              </a:rPr>
              <a:t>.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415000"/>
              </p:ext>
            </p:extLst>
          </p:nvPr>
        </p:nvGraphicFramePr>
        <p:xfrm>
          <a:off x="1819564" y="505520"/>
          <a:ext cx="8848435" cy="4793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4167">
                  <a:extLst>
                    <a:ext uri="{9D8B030D-6E8A-4147-A177-3AD203B41FA5}">
                      <a16:colId xmlns:a16="http://schemas.microsoft.com/office/drawing/2014/main" val="2147990002"/>
                    </a:ext>
                  </a:extLst>
                </a:gridCol>
                <a:gridCol w="1464268">
                  <a:extLst>
                    <a:ext uri="{9D8B030D-6E8A-4147-A177-3AD203B41FA5}">
                      <a16:colId xmlns:a16="http://schemas.microsoft.com/office/drawing/2014/main" val="1917590435"/>
                    </a:ext>
                  </a:extLst>
                </a:gridCol>
              </a:tblGrid>
              <a:tr h="2007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Показатель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Значение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507829979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Выпуск в основных ценах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4618675,4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4214344554"/>
                  </a:ext>
                </a:extLst>
              </a:tr>
              <a:tr h="4121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Промежуточное потребление (включая косвенно измеряемые услуги финансового посредничества)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2148410,6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3935608396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Налоги на продукты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305304,1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1549514984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Субсидии на продукты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91030,3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362045919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Расходы на конечное потребление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2048256,2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3749272234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том числе: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3748055264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домашних хозяйств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1507370,4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224653810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государственных учреждений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485933,2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2717414275"/>
                  </a:ext>
                </a:extLst>
              </a:tr>
              <a:tr h="1967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некоммерческих организаций, обслуживающих домашние хозяйства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54952,6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430147451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валовое накопление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438049,1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830398799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том числе: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3568337761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валовое накопление основного капитала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471723,5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237507843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изменение запасов материальных оборотных средств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33674,4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512411207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Экспорт товаров и услуг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853990,5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1564235875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Импорт товаров и услуг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643066,7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2392761599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Статистические расхождения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12690,5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262259160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Оплата труда наемных работников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1323403,5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241043743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Налоги на производство и импорт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492697,0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3882200941"/>
                  </a:ext>
                </a:extLst>
              </a:tr>
              <a:tr h="200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Субсидии на производство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96652,1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72" marR="16172" marT="0" marB="0"/>
                </a:tc>
                <a:extLst>
                  <a:ext uri="{0D108BD9-81ED-4DB2-BD59-A6C34878D82A}">
                    <a16:rowId xmlns:a16="http://schemas.microsoft.com/office/drawing/2014/main" val="382682604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0" y="4935678"/>
            <a:ext cx="998450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>
                <a:solidFill>
                  <a:srgbClr val="002060"/>
                </a:solidFill>
              </a:rPr>
              <a:t>Определите: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Валовую добавленную стоимость: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а) в оптовых ценах;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б) в рыночных ценах: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Валовую прибыль экономики и валовые смешанные доходы;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Валовой внутренний продукт в рыночных ценах: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а) производственным методом;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б) методом использования доходов;</a:t>
            </a:r>
          </a:p>
          <a:p>
            <a:r>
              <a:rPr lang="ru-RU" sz="1300" b="1" dirty="0">
                <a:solidFill>
                  <a:srgbClr val="002060"/>
                </a:solidFill>
              </a:rPr>
              <a:t>в) распределительным методом (по источникам доходов).</a:t>
            </a:r>
          </a:p>
        </p:txBody>
      </p:sp>
    </p:spTree>
    <p:extLst>
      <p:ext uri="{BB962C8B-B14F-4D97-AF65-F5344CB8AC3E}">
        <p14:creationId xmlns:p14="http://schemas.microsoft.com/office/powerpoint/2010/main" val="39651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7710" y="1624363"/>
            <a:ext cx="12164290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Решение: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</a:rPr>
              <a:t>ВДС </a:t>
            </a:r>
            <a:r>
              <a:rPr lang="ru-RU" b="1" dirty="0" smtClean="0">
                <a:solidFill>
                  <a:schemeClr val="accent2"/>
                </a:solidFill>
              </a:rPr>
              <a:t>= Выпуск</a:t>
            </a:r>
            <a:r>
              <a:rPr lang="ru-RU" b="1" baseline="-25000" dirty="0" smtClean="0">
                <a:solidFill>
                  <a:schemeClr val="accent2"/>
                </a:solidFill>
              </a:rPr>
              <a:t>(основные цены) </a:t>
            </a:r>
            <a:r>
              <a:rPr lang="ru-RU" b="1" dirty="0" smtClean="0">
                <a:solidFill>
                  <a:schemeClr val="accent2"/>
                </a:solidFill>
              </a:rPr>
              <a:t>– ПП</a:t>
            </a:r>
            <a:endParaRPr lang="ru-RU" b="1" baseline="-25000" dirty="0" smtClean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ВДС</a:t>
            </a:r>
            <a:r>
              <a:rPr lang="ru-RU" b="1" baseline="-25000" dirty="0">
                <a:solidFill>
                  <a:schemeClr val="accent2"/>
                </a:solidFill>
              </a:rPr>
              <a:t>(основные цены)</a:t>
            </a:r>
            <a:r>
              <a:rPr lang="ru-RU" b="1" baseline="-25000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= 4618675,4 </a:t>
            </a:r>
            <a:r>
              <a:rPr lang="ru-RU" dirty="0" smtClean="0">
                <a:solidFill>
                  <a:srgbClr val="002060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2148410,6 = 2470264,8 млн руб.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ВДС</a:t>
            </a:r>
            <a:r>
              <a:rPr lang="ru-RU" b="1" baseline="-25000" dirty="0" smtClean="0">
                <a:solidFill>
                  <a:schemeClr val="accent2"/>
                </a:solidFill>
              </a:rPr>
              <a:t>(рыночные цены) </a:t>
            </a:r>
            <a:r>
              <a:rPr lang="ru-RU" b="1" dirty="0" smtClean="0">
                <a:solidFill>
                  <a:schemeClr val="accent2"/>
                </a:solidFill>
              </a:rPr>
              <a:t>= ВДС</a:t>
            </a:r>
            <a:r>
              <a:rPr lang="ru-RU" b="1" baseline="-25000" dirty="0" smtClean="0">
                <a:solidFill>
                  <a:schemeClr val="accent2"/>
                </a:solidFill>
              </a:rPr>
              <a:t>(основные цены) </a:t>
            </a:r>
            <a:r>
              <a:rPr lang="ru-RU" b="1" dirty="0" smtClean="0">
                <a:solidFill>
                  <a:schemeClr val="accent2"/>
                </a:solidFill>
              </a:rPr>
              <a:t>+ ЧНП</a:t>
            </a:r>
            <a:r>
              <a:rPr lang="ru-RU" b="1" baseline="-25000" dirty="0" smtClean="0">
                <a:solidFill>
                  <a:schemeClr val="accent2"/>
                </a:solidFill>
              </a:rPr>
              <a:t>(текущие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b="1" baseline="-25000" dirty="0" smtClean="0">
                <a:solidFill>
                  <a:schemeClr val="accent2"/>
                </a:solidFill>
              </a:rPr>
              <a:t>цены) </a:t>
            </a:r>
            <a:r>
              <a:rPr lang="ru-RU" b="1" dirty="0" smtClean="0">
                <a:solidFill>
                  <a:schemeClr val="accent2"/>
                </a:solidFill>
              </a:rPr>
              <a:t>= </a:t>
            </a:r>
            <a:r>
              <a:rPr lang="ru-RU" b="1" dirty="0">
                <a:solidFill>
                  <a:schemeClr val="accent2"/>
                </a:solidFill>
              </a:rPr>
              <a:t>ВДС</a:t>
            </a:r>
            <a:r>
              <a:rPr lang="ru-RU" b="1" baseline="-25000" dirty="0">
                <a:solidFill>
                  <a:schemeClr val="accent2"/>
                </a:solidFill>
              </a:rPr>
              <a:t>(основные цены) </a:t>
            </a:r>
            <a:r>
              <a:rPr lang="ru-RU" b="1" dirty="0" smtClean="0">
                <a:solidFill>
                  <a:schemeClr val="accent2"/>
                </a:solidFill>
              </a:rPr>
              <a:t>+ (НП – СП)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</a:rPr>
              <a:t>ВДС</a:t>
            </a:r>
            <a:r>
              <a:rPr lang="ru-RU" b="1" baseline="-25000" dirty="0">
                <a:solidFill>
                  <a:schemeClr val="accent2"/>
                </a:solidFill>
              </a:rPr>
              <a:t>(рыночные цены) </a:t>
            </a:r>
            <a:r>
              <a:rPr lang="ru-RU" b="1" dirty="0">
                <a:solidFill>
                  <a:srgbClr val="002060"/>
                </a:solidFill>
              </a:rPr>
              <a:t>=</a:t>
            </a:r>
            <a:r>
              <a:rPr lang="ru-RU" b="1" dirty="0">
                <a:solidFill>
                  <a:schemeClr val="accent2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2470264,8 + 305304,1 </a:t>
            </a:r>
            <a:r>
              <a:rPr lang="ru-RU" dirty="0">
                <a:solidFill>
                  <a:srgbClr val="002060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91030,3 = 2684538 млн руб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ВПЭ (ВСД) = ВДС </a:t>
            </a:r>
            <a:r>
              <a:rPr lang="ru-RU" dirty="0">
                <a:solidFill>
                  <a:schemeClr val="accent2"/>
                </a:solidFill>
              </a:rPr>
              <a:t>–</a:t>
            </a:r>
            <a:r>
              <a:rPr lang="ru-RU" b="1" dirty="0" smtClean="0">
                <a:solidFill>
                  <a:schemeClr val="accent2"/>
                </a:solidFill>
              </a:rPr>
              <a:t> ОТ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b="1" dirty="0" smtClean="0">
                <a:solidFill>
                  <a:schemeClr val="accent2"/>
                </a:solidFill>
              </a:rPr>
              <a:t>ЧНП = ВДС </a:t>
            </a:r>
            <a:r>
              <a:rPr lang="ru-RU" dirty="0">
                <a:solidFill>
                  <a:schemeClr val="accent2"/>
                </a:solidFill>
              </a:rPr>
              <a:t>– </a:t>
            </a:r>
            <a:r>
              <a:rPr lang="ru-RU" b="1" dirty="0" smtClean="0">
                <a:solidFill>
                  <a:schemeClr val="accent2"/>
                </a:solidFill>
              </a:rPr>
              <a:t>ОТ </a:t>
            </a:r>
            <a:r>
              <a:rPr lang="ru-RU" dirty="0" smtClean="0">
                <a:solidFill>
                  <a:schemeClr val="accent2"/>
                </a:solidFill>
              </a:rPr>
              <a:t>– </a:t>
            </a:r>
            <a:r>
              <a:rPr lang="ru-RU" b="1" dirty="0" smtClean="0">
                <a:solidFill>
                  <a:schemeClr val="accent2"/>
                </a:solidFill>
              </a:rPr>
              <a:t>(НП</a:t>
            </a:r>
            <a:r>
              <a:rPr lang="ru-RU" dirty="0">
                <a:solidFill>
                  <a:schemeClr val="accent2"/>
                </a:solidFill>
              </a:rPr>
              <a:t> – </a:t>
            </a:r>
            <a:r>
              <a:rPr lang="ru-RU" b="1" dirty="0" smtClean="0">
                <a:solidFill>
                  <a:schemeClr val="accent2"/>
                </a:solidFill>
              </a:rPr>
              <a:t>СП)</a:t>
            </a:r>
            <a:endParaRPr lang="ru-RU" b="1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2"/>
                </a:solidFill>
              </a:rPr>
              <a:t>ВПЭ (ВСД)</a:t>
            </a:r>
            <a:r>
              <a:rPr lang="ru-RU" b="1" dirty="0" smtClean="0">
                <a:solidFill>
                  <a:srgbClr val="002060"/>
                </a:solidFill>
              </a:rPr>
              <a:t> = 2684538,6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1323403,5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(492697,0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96652,1) = 965090,2 млн руб.</a:t>
            </a:r>
            <a:endParaRPr lang="ru-RU" b="1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ВВП  </a:t>
            </a:r>
            <a:r>
              <a:rPr lang="ru-RU" b="1" dirty="0" smtClean="0">
                <a:solidFill>
                  <a:srgbClr val="002060"/>
                </a:solidFill>
              </a:rPr>
              <a:t>= 4618675,4 + (305304,1 – 91030,3) – 2148410,6 = 2684538,6 млн руб</a:t>
            </a:r>
            <a:r>
              <a:rPr lang="ru-RU" b="1" dirty="0">
                <a:solidFill>
                  <a:srgbClr val="002060"/>
                </a:solidFill>
              </a:rPr>
              <a:t>.;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ВВП </a:t>
            </a:r>
            <a:r>
              <a:rPr lang="ru-RU" b="1" dirty="0" smtClean="0">
                <a:solidFill>
                  <a:srgbClr val="002060"/>
                </a:solidFill>
              </a:rPr>
              <a:t>= 2048256,2 + 438049,1 + (853990,5 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643066,7) + (</a:t>
            </a:r>
            <a:r>
              <a:rPr lang="ru-RU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12690,5) = 2684538,6 млн. руб</a:t>
            </a:r>
            <a:r>
              <a:rPr lang="ru-RU" b="1" dirty="0">
                <a:solidFill>
                  <a:srgbClr val="002060"/>
                </a:solidFill>
              </a:rPr>
              <a:t>.;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accent2"/>
                </a:solidFill>
              </a:rPr>
              <a:t>ВВП</a:t>
            </a:r>
            <a:r>
              <a:rPr lang="ru-RU" b="1" dirty="0" smtClean="0">
                <a:solidFill>
                  <a:srgbClr val="002060"/>
                </a:solidFill>
              </a:rPr>
              <a:t> = 1323403,5 + (492697,0 </a:t>
            </a:r>
            <a:r>
              <a:rPr lang="ru-RU" dirty="0">
                <a:solidFill>
                  <a:srgbClr val="002060"/>
                </a:solidFill>
              </a:rPr>
              <a:t>–</a:t>
            </a:r>
            <a:r>
              <a:rPr lang="ru-RU" b="1" dirty="0" smtClean="0">
                <a:solidFill>
                  <a:srgbClr val="002060"/>
                </a:solidFill>
              </a:rPr>
              <a:t> 96652,1) + 965090,2 = 2684538,6 млн руб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538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971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2509" y="92365"/>
            <a:ext cx="8368146" cy="415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b="1" dirty="0">
                <a:solidFill>
                  <a:schemeClr val="accent1"/>
                </a:solidFill>
              </a:rPr>
              <a:t>Задача 1. Имеются следующие данные по России за 2020 г. (в текущих ценах; млрд руб.)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476286"/>
              </p:ext>
            </p:extLst>
          </p:nvPr>
        </p:nvGraphicFramePr>
        <p:xfrm>
          <a:off x="332509" y="507863"/>
          <a:ext cx="11441544" cy="50564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4443">
                  <a:extLst>
                    <a:ext uri="{9D8B030D-6E8A-4147-A177-3AD203B41FA5}">
                      <a16:colId xmlns:a16="http://schemas.microsoft.com/office/drawing/2014/main" val="1555407260"/>
                    </a:ext>
                  </a:extLst>
                </a:gridCol>
                <a:gridCol w="1617101">
                  <a:extLst>
                    <a:ext uri="{9D8B030D-6E8A-4147-A177-3AD203B41FA5}">
                      <a16:colId xmlns:a16="http://schemas.microsoft.com/office/drawing/2014/main" val="1819179008"/>
                    </a:ext>
                  </a:extLst>
                </a:gridCol>
              </a:tblGrid>
              <a:tr h="2083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915350684"/>
                  </a:ext>
                </a:extLst>
              </a:tr>
              <a:tr h="20833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Выпуск товаров и услуг в основных ценах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194838,9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361814660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Промежуточное потребление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98617,2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019273962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Налоги на производство и импорт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12379,3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3563809809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том числе налоги на продукты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11095,6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398256674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Субсидии на производство и импорт (-)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692,5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292218304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 субсидии на продукты и импорт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349,8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148566514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Оплата труда наемных работников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50346,0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724214765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Сальдо заработной платы, полученной за границей и выплаченной в России нерезидентам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-75,1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823303595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Доходы от собственности, полученные </a:t>
                      </a:r>
                      <a:r>
                        <a:rPr lang="ru-RU" sz="1400" dirty="0" err="1">
                          <a:effectLst/>
                        </a:rPr>
                        <a:t>резедентами</a:t>
                      </a:r>
                      <a:r>
                        <a:rPr lang="ru-RU" sz="1400" dirty="0">
                          <a:effectLst/>
                        </a:rPr>
                        <a:t> от </a:t>
                      </a:r>
                      <a:r>
                        <a:rPr lang="ru-RU" sz="1400" dirty="0" err="1">
                          <a:effectLst/>
                        </a:rPr>
                        <a:t>нерезедентов</a:t>
                      </a:r>
                      <a:r>
                        <a:rPr lang="ru-RU" sz="1400" dirty="0">
                          <a:effectLst/>
                        </a:rPr>
                        <a:t> (от «остального мира»)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2928,1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963691101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Доходы от собственности, переданные </a:t>
                      </a:r>
                      <a:r>
                        <a:rPr lang="ru-RU" sz="1400" dirty="0" err="1">
                          <a:effectLst/>
                        </a:rPr>
                        <a:t>резедентами</a:t>
                      </a:r>
                      <a:r>
                        <a:rPr lang="ru-RU" sz="1400" dirty="0">
                          <a:effectLst/>
                        </a:rPr>
                        <a:t> нерезидентам («остальному миру»)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5415,8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270540312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Текущие трансферты, полученные резедентами от нерезедентов (от «остального мира»)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969,37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056446044"/>
                  </a:ext>
                </a:extLst>
              </a:tr>
              <a:tr h="21253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Текущие трансферты, переданные резедентами нерезидентам («остальному миру»)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1375,34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013253225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Расходы на конечное потребление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75062,8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989309699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Капитальные трансферты, полученные от «остального мира»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959534104"/>
                  </a:ext>
                </a:extLst>
              </a:tr>
              <a:tr h="22787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Капитальные трансферты, переданные «остальному миру»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096221845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Валовое накопление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25659,3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169828985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Валовое накопление основного капитала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23272,5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176710790"/>
                  </a:ext>
                </a:extLst>
              </a:tr>
              <a:tr h="2152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Изменение запасов материальных оборотных средств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2368,8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616375257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Приобретение за вычетом выбытия непроизведенных нефинансовых активов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4096205402"/>
                  </a:ext>
                </a:extLst>
              </a:tr>
              <a:tr h="1961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Экспорт товаров и услуг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27301,5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1143423267"/>
                  </a:ext>
                </a:extLst>
              </a:tr>
              <a:tr h="5595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Импорт товаров и услуг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21992,4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615967499"/>
                  </a:ext>
                </a:extLst>
              </a:tr>
            </a:tbl>
          </a:graphicData>
        </a:graphic>
      </p:graphicFrame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89342" y="5807213"/>
            <a:ext cx="120026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/>
                </a:solidFill>
              </a:rPr>
              <a:t>Определить: валовой внутренний продукт (3 способами), валовой национальный доход, валовой национальный располагаемый доход, валовое национальное сбережение, чистое кредитование (+), чистое заимствование (-) и статистическое расхождение. </a:t>
            </a:r>
          </a:p>
        </p:txBody>
      </p:sp>
    </p:spTree>
    <p:extLst>
      <p:ext uri="{BB962C8B-B14F-4D97-AF65-F5344CB8AC3E}">
        <p14:creationId xmlns:p14="http://schemas.microsoft.com/office/powerpoint/2010/main" val="183400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-309417" y="1416116"/>
            <a:ext cx="20181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/>
                </a:solidFill>
              </a:rPr>
              <a:t>Решение.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690015"/>
            <a:ext cx="1205345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ВВП (производственным методом)</a:t>
            </a:r>
            <a:r>
              <a:rPr lang="ru-RU" sz="1600" b="1" dirty="0" smtClean="0">
                <a:solidFill>
                  <a:schemeClr val="accent1"/>
                </a:solidFill>
              </a:rPr>
              <a:t> = Выпуск в основных ценах + (Налоги на продукты – Субсидии на продукты и импорт) – Промежуточное потребление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ВВП=194838,9 + (11095,6</a:t>
            </a:r>
            <a:r>
              <a:rPr lang="ru-RU" sz="1600" b="1" dirty="0">
                <a:solidFill>
                  <a:schemeClr val="accent2"/>
                </a:solidFill>
              </a:rPr>
              <a:t> – </a:t>
            </a:r>
            <a:r>
              <a:rPr lang="ru-RU" sz="1600" b="1" dirty="0" smtClean="0">
                <a:solidFill>
                  <a:schemeClr val="accent2"/>
                </a:solidFill>
              </a:rPr>
              <a:t>349,8)</a:t>
            </a:r>
            <a:r>
              <a:rPr lang="ru-RU" sz="1600" b="1" dirty="0">
                <a:solidFill>
                  <a:schemeClr val="accent2"/>
                </a:solidFill>
              </a:rPr>
              <a:t> – </a:t>
            </a:r>
            <a:r>
              <a:rPr lang="ru-RU" sz="1600" b="1" dirty="0" smtClean="0">
                <a:solidFill>
                  <a:schemeClr val="accent2"/>
                </a:solidFill>
              </a:rPr>
              <a:t>98617,2 = 106967,5 млрд руб.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Валовая прибыль и валовые смешанные доходы</a:t>
            </a:r>
            <a:r>
              <a:rPr lang="ru-RU" sz="1600" b="1" dirty="0" smtClean="0">
                <a:solidFill>
                  <a:schemeClr val="accent1"/>
                </a:solidFill>
              </a:rPr>
              <a:t> = ВВП (</a:t>
            </a:r>
            <a:r>
              <a:rPr lang="ru-RU" sz="1600" b="1" dirty="0" err="1" smtClean="0">
                <a:solidFill>
                  <a:schemeClr val="accent1"/>
                </a:solidFill>
              </a:rPr>
              <a:t>произв.метод</a:t>
            </a:r>
            <a:r>
              <a:rPr lang="ru-RU" sz="1600" b="1" dirty="0" smtClean="0">
                <a:solidFill>
                  <a:schemeClr val="accent1"/>
                </a:solidFill>
              </a:rPr>
              <a:t>) – Оплата труда наемных работников</a:t>
            </a:r>
            <a:r>
              <a:rPr lang="ru-RU" sz="1600" b="1" dirty="0">
                <a:solidFill>
                  <a:schemeClr val="accent1"/>
                </a:solidFill>
              </a:rPr>
              <a:t> </a:t>
            </a:r>
            <a:r>
              <a:rPr lang="ru-RU" sz="1600" b="1" dirty="0" smtClean="0">
                <a:solidFill>
                  <a:schemeClr val="accent1"/>
                </a:solidFill>
              </a:rPr>
              <a:t>– Чистые налоги на производство и импорт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ВП и ВСД = 106967,5 – 50346,0 – (12379,3 – 692,5) = 44934,7 </a:t>
            </a:r>
            <a:r>
              <a:rPr lang="ru-RU" sz="1600" b="1" dirty="0">
                <a:solidFill>
                  <a:schemeClr val="accent2"/>
                </a:solidFill>
              </a:rPr>
              <a:t>млрд руб</a:t>
            </a:r>
            <a:r>
              <a:rPr lang="ru-RU" sz="1600" b="1" dirty="0" smtClean="0">
                <a:solidFill>
                  <a:schemeClr val="accent2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ВВП (распределительным </a:t>
            </a:r>
            <a:r>
              <a:rPr lang="ru-RU" sz="1600" b="1" dirty="0">
                <a:solidFill>
                  <a:schemeClr val="accent2"/>
                </a:solidFill>
              </a:rPr>
              <a:t>методом)</a:t>
            </a:r>
            <a:r>
              <a:rPr lang="ru-RU" sz="1600" b="1" dirty="0">
                <a:solidFill>
                  <a:schemeClr val="accent1"/>
                </a:solidFill>
              </a:rPr>
              <a:t> = Оплата труда наемных работников (резидентов и нерезидентов) + валовая прибыль и смешанные </a:t>
            </a:r>
            <a:r>
              <a:rPr lang="ru-RU" sz="1600" b="1" dirty="0" smtClean="0">
                <a:solidFill>
                  <a:schemeClr val="accent1"/>
                </a:solidFill>
              </a:rPr>
              <a:t>доходы + чистые </a:t>
            </a:r>
            <a:r>
              <a:rPr lang="ru-RU" sz="1600" b="1" dirty="0">
                <a:solidFill>
                  <a:schemeClr val="accent1"/>
                </a:solidFill>
              </a:rPr>
              <a:t>налоги на производство и </a:t>
            </a:r>
            <a:r>
              <a:rPr lang="ru-RU" sz="1600" b="1" dirty="0" smtClean="0">
                <a:solidFill>
                  <a:schemeClr val="accent1"/>
                </a:solidFill>
              </a:rPr>
              <a:t>импорт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ВВП=50346,0+44934,7+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>
                <a:solidFill>
                  <a:schemeClr val="accent2"/>
                </a:solidFill>
              </a:rPr>
              <a:t>(12379,3 – 692,5</a:t>
            </a:r>
            <a:r>
              <a:rPr lang="ru-RU" sz="1600" b="1" dirty="0" smtClean="0">
                <a:solidFill>
                  <a:schemeClr val="accent2"/>
                </a:solidFill>
              </a:rPr>
              <a:t>) = </a:t>
            </a:r>
            <a:r>
              <a:rPr lang="ru-RU" sz="1600" b="1" dirty="0">
                <a:solidFill>
                  <a:schemeClr val="accent2"/>
                </a:solidFill>
              </a:rPr>
              <a:t>106967,5 млрд руб</a:t>
            </a:r>
            <a:r>
              <a:rPr lang="ru-RU" sz="1600" b="1" dirty="0" smtClean="0">
                <a:solidFill>
                  <a:schemeClr val="accent2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accent2"/>
                </a:solidFill>
              </a:rPr>
              <a:t>ВВП (методом конечного использования) </a:t>
            </a:r>
            <a:r>
              <a:rPr lang="ru-RU" sz="1600" b="1" dirty="0">
                <a:solidFill>
                  <a:schemeClr val="accent1"/>
                </a:solidFill>
              </a:rPr>
              <a:t>=</a:t>
            </a:r>
            <a:r>
              <a:rPr lang="ru-RU" sz="1600" b="1" dirty="0">
                <a:solidFill>
                  <a:schemeClr val="accent2"/>
                </a:solidFill>
              </a:rPr>
              <a:t> </a:t>
            </a:r>
            <a:r>
              <a:rPr lang="ru-RU" sz="1600" b="1" dirty="0">
                <a:solidFill>
                  <a:schemeClr val="accent1"/>
                </a:solidFill>
              </a:rPr>
              <a:t>Конечное потребление + Валовое накопление </a:t>
            </a:r>
            <a:r>
              <a:rPr lang="ru-RU" sz="1600" b="1" dirty="0" smtClean="0">
                <a:solidFill>
                  <a:schemeClr val="accent1"/>
                </a:solidFill>
              </a:rPr>
              <a:t>+ </a:t>
            </a:r>
            <a:r>
              <a:rPr lang="ru-RU" sz="1600" b="1" dirty="0">
                <a:solidFill>
                  <a:schemeClr val="accent1"/>
                </a:solidFill>
              </a:rPr>
              <a:t>(Экспорт – Импорт) </a:t>
            </a:r>
            <a:endParaRPr lang="ru-RU" sz="1600" b="1" dirty="0" smtClean="0">
              <a:solidFill>
                <a:schemeClr val="accent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ВВП = 75062,8 + 25659,3 + (27301,5 </a:t>
            </a:r>
            <a:r>
              <a:rPr lang="ru-RU" sz="1600" b="1" dirty="0">
                <a:solidFill>
                  <a:schemeClr val="accent2"/>
                </a:solidFill>
              </a:rPr>
              <a:t>– </a:t>
            </a:r>
            <a:r>
              <a:rPr lang="ru-RU" sz="1600" b="1" dirty="0" smtClean="0">
                <a:solidFill>
                  <a:schemeClr val="accent2"/>
                </a:solidFill>
              </a:rPr>
              <a:t>21992,4) = 106031,2 млрд </a:t>
            </a:r>
            <a:r>
              <a:rPr lang="ru-RU" sz="1600" b="1" dirty="0">
                <a:solidFill>
                  <a:schemeClr val="accent2"/>
                </a:solidFill>
              </a:rPr>
              <a:t>руб.</a:t>
            </a:r>
          </a:p>
          <a:p>
            <a:pPr algn="ctr">
              <a:lnSpc>
                <a:spcPct val="150000"/>
              </a:lnSpc>
            </a:pPr>
            <a:r>
              <a:rPr lang="ru-RU" sz="1600" b="1" i="1" dirty="0" smtClean="0">
                <a:solidFill>
                  <a:schemeClr val="accent1"/>
                </a:solidFill>
              </a:rPr>
              <a:t>Статистическое расхождение определяется как разность между ВВП(производственным метод) и ВВП (методом конечного использования)</a:t>
            </a:r>
            <a:r>
              <a:rPr lang="ru-RU" sz="1600" b="1" i="1" dirty="0" smtClean="0">
                <a:solidFill>
                  <a:schemeClr val="accent2"/>
                </a:solidFill>
              </a:rPr>
              <a:t> = </a:t>
            </a:r>
            <a:r>
              <a:rPr lang="ru-RU" sz="1600" b="1" dirty="0" smtClean="0">
                <a:solidFill>
                  <a:schemeClr val="accent2"/>
                </a:solidFill>
              </a:rPr>
              <a:t>106967,5 </a:t>
            </a:r>
            <a:r>
              <a:rPr lang="ru-RU" sz="1600" b="1" dirty="0">
                <a:solidFill>
                  <a:schemeClr val="accent2"/>
                </a:solidFill>
              </a:rPr>
              <a:t> – </a:t>
            </a:r>
            <a:r>
              <a:rPr lang="ru-RU" sz="1600" b="1" dirty="0" smtClean="0">
                <a:solidFill>
                  <a:schemeClr val="accent2"/>
                </a:solidFill>
              </a:rPr>
              <a:t>106031,2 = 936,3 </a:t>
            </a:r>
            <a:r>
              <a:rPr lang="ru-RU" sz="1600" b="1" dirty="0">
                <a:solidFill>
                  <a:schemeClr val="accent2"/>
                </a:solidFill>
              </a:rPr>
              <a:t>млрд руб</a:t>
            </a:r>
            <a:r>
              <a:rPr lang="ru-RU" sz="1600" b="1" dirty="0" smtClean="0">
                <a:solidFill>
                  <a:schemeClr val="accent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07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9308" y="1634044"/>
            <a:ext cx="1197956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accent1"/>
                </a:solidFill>
              </a:rPr>
              <a:t>ВНД </a:t>
            </a:r>
            <a:r>
              <a:rPr lang="ru-RU" sz="1600" b="1" dirty="0" smtClean="0">
                <a:solidFill>
                  <a:schemeClr val="accent1"/>
                </a:solidFill>
              </a:rPr>
              <a:t>= ВВП </a:t>
            </a:r>
            <a:r>
              <a:rPr lang="ru-RU" sz="1600" b="1" dirty="0">
                <a:solidFill>
                  <a:schemeClr val="accent1"/>
                </a:solidFill>
              </a:rPr>
              <a:t>+ Сальдо первичных доходов, полученных резидентами от нерезидентов и выплаченных </a:t>
            </a:r>
            <a:r>
              <a:rPr lang="ru-RU" sz="1600" b="1" dirty="0" smtClean="0">
                <a:solidFill>
                  <a:schemeClr val="accent1"/>
                </a:solidFill>
              </a:rPr>
              <a:t>нерезидентами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ВНД = 106967,5 </a:t>
            </a:r>
            <a:r>
              <a:rPr lang="ru-RU" sz="1600" b="1" dirty="0">
                <a:solidFill>
                  <a:schemeClr val="accent2"/>
                </a:solidFill>
              </a:rPr>
              <a:t>– </a:t>
            </a:r>
            <a:r>
              <a:rPr lang="ru-RU" sz="1600" b="1" dirty="0" smtClean="0">
                <a:solidFill>
                  <a:schemeClr val="accent2"/>
                </a:solidFill>
              </a:rPr>
              <a:t>75,1+(2928,1 </a:t>
            </a:r>
            <a:r>
              <a:rPr lang="ru-RU" sz="1600" b="1" dirty="0">
                <a:solidFill>
                  <a:schemeClr val="accent2"/>
                </a:solidFill>
              </a:rPr>
              <a:t>– </a:t>
            </a:r>
            <a:r>
              <a:rPr lang="ru-RU" sz="1600" b="1" dirty="0" smtClean="0">
                <a:solidFill>
                  <a:schemeClr val="accent2"/>
                </a:solidFill>
              </a:rPr>
              <a:t>5415,8)= 104404,7 млрд </a:t>
            </a:r>
            <a:r>
              <a:rPr lang="ru-RU" sz="1600" b="1" dirty="0">
                <a:solidFill>
                  <a:schemeClr val="accent2"/>
                </a:solidFill>
              </a:rPr>
              <a:t>руб</a:t>
            </a:r>
            <a:r>
              <a:rPr lang="ru-RU" sz="1600" b="1" dirty="0" smtClean="0">
                <a:solidFill>
                  <a:schemeClr val="accent2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ВНРД </a:t>
            </a:r>
            <a:r>
              <a:rPr lang="ru-RU" sz="1600" b="1" dirty="0">
                <a:solidFill>
                  <a:schemeClr val="accent1"/>
                </a:solidFill>
              </a:rPr>
              <a:t>= ВНД + Сальдо текущих трансфертов, полученных от «Остального мира» и переданных «Остальному миру</a:t>
            </a:r>
            <a:r>
              <a:rPr lang="ru-RU" sz="1600" b="1" dirty="0" smtClean="0">
                <a:solidFill>
                  <a:schemeClr val="accent1"/>
                </a:solidFill>
              </a:rPr>
              <a:t>»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ВНРД = 104404,7</a:t>
            </a:r>
            <a:r>
              <a:rPr lang="ru-RU" sz="1600" b="1" dirty="0">
                <a:solidFill>
                  <a:schemeClr val="accent2"/>
                </a:solidFill>
              </a:rPr>
              <a:t> </a:t>
            </a:r>
            <a:r>
              <a:rPr lang="ru-RU" sz="1600" b="1" dirty="0" smtClean="0">
                <a:solidFill>
                  <a:schemeClr val="accent2"/>
                </a:solidFill>
              </a:rPr>
              <a:t>+ (969,37</a:t>
            </a:r>
            <a:r>
              <a:rPr lang="ru-RU" sz="1600" b="1" dirty="0">
                <a:solidFill>
                  <a:schemeClr val="accent2"/>
                </a:solidFill>
              </a:rPr>
              <a:t> – </a:t>
            </a:r>
            <a:r>
              <a:rPr lang="ru-RU" sz="1600" b="1" dirty="0" smtClean="0">
                <a:solidFill>
                  <a:schemeClr val="accent2"/>
                </a:solidFill>
              </a:rPr>
              <a:t>1375,34) =103998,73 </a:t>
            </a:r>
            <a:r>
              <a:rPr lang="ru-RU" sz="1600" b="1" dirty="0">
                <a:solidFill>
                  <a:schemeClr val="accent2"/>
                </a:solidFill>
              </a:rPr>
              <a:t>млрд руб</a:t>
            </a:r>
            <a:r>
              <a:rPr lang="ru-RU" sz="1600" b="1" dirty="0" smtClean="0">
                <a:solidFill>
                  <a:schemeClr val="accent2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Валовое национальное сбережение = ВНРД </a:t>
            </a:r>
            <a:r>
              <a:rPr lang="ru-RU" sz="1600" b="1" dirty="0">
                <a:solidFill>
                  <a:schemeClr val="accent1"/>
                </a:solidFill>
              </a:rPr>
              <a:t>– Расходы на конечное </a:t>
            </a:r>
            <a:r>
              <a:rPr lang="ru-RU" sz="1600" b="1" dirty="0" smtClean="0">
                <a:solidFill>
                  <a:schemeClr val="accent1"/>
                </a:solidFill>
              </a:rPr>
              <a:t>потребление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ВНС=103998,73</a:t>
            </a:r>
            <a:r>
              <a:rPr lang="ru-RU" sz="1600" b="1" dirty="0">
                <a:solidFill>
                  <a:schemeClr val="accent2"/>
                </a:solidFill>
              </a:rPr>
              <a:t> – </a:t>
            </a:r>
            <a:r>
              <a:rPr lang="ru-RU" sz="1600" b="1" dirty="0" smtClean="0">
                <a:solidFill>
                  <a:schemeClr val="accent2"/>
                </a:solidFill>
              </a:rPr>
              <a:t>75062,8 = 28935,9 </a:t>
            </a:r>
            <a:r>
              <a:rPr lang="ru-RU" sz="1600" b="1" dirty="0">
                <a:solidFill>
                  <a:schemeClr val="accent2"/>
                </a:solidFill>
              </a:rPr>
              <a:t>млрд руб</a:t>
            </a:r>
            <a:r>
              <a:rPr lang="ru-RU" sz="1600" b="1" dirty="0" smtClean="0">
                <a:solidFill>
                  <a:schemeClr val="accent2"/>
                </a:solidFill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Чистое кредитование (+), чистое заимствование (-) = ВС + Сальдо капитальных трансфертов – ВН</a:t>
            </a: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accent2"/>
                </a:solidFill>
              </a:rPr>
              <a:t>ЧК (+), ЧЗ (-) = 28935,9 + (12,9 – 45,8) –</a:t>
            </a:r>
            <a:r>
              <a:rPr lang="ru-RU" sz="1600" b="1" dirty="0" smtClean="0">
                <a:solidFill>
                  <a:schemeClr val="accent2"/>
                </a:solidFill>
              </a:rPr>
              <a:t> </a:t>
            </a:r>
            <a:r>
              <a:rPr lang="ru-RU" sz="1600" b="1" dirty="0">
                <a:solidFill>
                  <a:schemeClr val="accent2"/>
                </a:solidFill>
              </a:rPr>
              <a:t>(</a:t>
            </a:r>
            <a:r>
              <a:rPr lang="ru-RU" sz="1600" b="1" dirty="0" smtClean="0">
                <a:solidFill>
                  <a:schemeClr val="accent2"/>
                </a:solidFill>
              </a:rPr>
              <a:t>23272,5 + 2368,8 + 5,8) = 3237,9 млрд руб.</a:t>
            </a:r>
            <a:endParaRPr lang="ru-RU" sz="1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57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472895" y="656637"/>
            <a:ext cx="9433609" cy="3558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Задача 2. Имеются следующие данные за год по России (в текущих ценах, млн руб.):</a:t>
            </a:r>
            <a:endParaRPr lang="ru-RU" sz="1600" b="1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807762"/>
              </p:ext>
            </p:extLst>
          </p:nvPr>
        </p:nvGraphicFramePr>
        <p:xfrm>
          <a:off x="1708732" y="1235781"/>
          <a:ext cx="8688741" cy="4373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29091">
                  <a:extLst>
                    <a:ext uri="{9D8B030D-6E8A-4147-A177-3AD203B41FA5}">
                      <a16:colId xmlns:a16="http://schemas.microsoft.com/office/drawing/2014/main" val="840947720"/>
                    </a:ext>
                  </a:extLst>
                </a:gridCol>
                <a:gridCol w="1659650">
                  <a:extLst>
                    <a:ext uri="{9D8B030D-6E8A-4147-A177-3AD203B41FA5}">
                      <a16:colId xmlns:a16="http://schemas.microsoft.com/office/drawing/2014/main" val="1714337877"/>
                    </a:ext>
                  </a:extLst>
                </a:gridCol>
              </a:tblGrid>
              <a:tr h="1685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Выпуск в основных ценах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11 604 414,6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272050098"/>
                  </a:ext>
                </a:extLst>
              </a:tr>
              <a:tr h="1685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Налоги на продукты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942 938,4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560558572"/>
                  </a:ext>
                </a:extLst>
              </a:tr>
              <a:tr h="1685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Субсидии на продукты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127 336,0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289620131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Промежуточное потребление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5 356 624,2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4109271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Валовая прибыль экономики и валовые смешанные доходы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3 033 247,2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36783606"/>
                  </a:ext>
                </a:extLst>
              </a:tr>
              <a:tr h="1764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Оплата труда наемных работников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2 821 460,8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2709247225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Налоги на производство и импорт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1 348 178,0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107989681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Субсидии на производство и импорт (-)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139 493,2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2007866529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Расходы на конечное потребление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4 506 256,2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4081617150"/>
                  </a:ext>
                </a:extLst>
              </a:tr>
              <a:tr h="6731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том числе: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домашних хозяйств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государственных учреждений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некоммерческих организаций, обслуживающих домашние хозяйства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3 324 535,2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1 034 649,9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147 071,1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729488550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Валовое накопление основного капитала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1 293 750,1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1625003938"/>
                  </a:ext>
                </a:extLst>
              </a:tr>
              <a:tr h="2058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Изменение запасов материальных оборотных средств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-48 267,8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1006391055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Импорт товаров и услуг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1 761 083,5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651153767"/>
                  </a:ext>
                </a:extLst>
              </a:tr>
              <a:tr h="1600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Экспорт товаров и услуг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3 232 388,5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174265742"/>
                  </a:ext>
                </a:extLst>
              </a:tr>
              <a:tr h="4929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Статистическое расхождение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159 650,7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25" marR="18725" marT="0" marB="0"/>
                </a:tc>
                <a:extLst>
                  <a:ext uri="{0D108BD9-81ED-4DB2-BD59-A6C34878D82A}">
                    <a16:rowId xmlns:a16="http://schemas.microsoft.com/office/drawing/2014/main" val="363453724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3699" y="5665993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6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Определить объем ВВП в рыночных ценах:</a:t>
            </a:r>
          </a:p>
          <a:p>
            <a:pPr algn="just"/>
            <a:r>
              <a:rPr lang="ru-RU" sz="16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1) производственным методом;</a:t>
            </a:r>
          </a:p>
          <a:p>
            <a:pPr algn="just"/>
            <a:r>
              <a:rPr lang="ru-RU" sz="16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2) распределительным методом;</a:t>
            </a:r>
          </a:p>
          <a:p>
            <a:pPr algn="just"/>
            <a:r>
              <a:rPr lang="ru-RU" sz="1600" b="1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3) методом конечного использования.</a:t>
            </a:r>
            <a:endParaRPr lang="ru-RU" sz="1600" b="1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93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745433"/>
            <a:ext cx="1223818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Производственный метод: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ВВП = 11 604 414,6 + 942 938,4 – 127 336,0 – 5 356 624,2 = 7 063 392,8 млн руб.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Распределительный метод: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ВВП = 3 033 247,2 + 2 821 460,8 + 1 348 178,0 – 139 493,2 = 7 063 392,8 млн руб.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Метод конечного использования: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ВВП = 4 506 256,2 + 1 293 750,1 – 48267,8 + 3 232 388,5 – 1 761 083,5 = 7 223 043,5 млн руб.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2"/>
                </a:solidFill>
              </a:rPr>
              <a:t>Статистическое расхождение: </a:t>
            </a:r>
            <a:r>
              <a:rPr lang="ru-RU" sz="1600" b="1" dirty="0" smtClean="0">
                <a:solidFill>
                  <a:schemeClr val="accent1"/>
                </a:solidFill>
              </a:rPr>
              <a:t>7 063 392,8 – 7 223 043,5 = </a:t>
            </a:r>
            <a:r>
              <a:rPr lang="ru-RU" sz="1600" b="1" dirty="0">
                <a:solidFill>
                  <a:schemeClr val="accent1"/>
                </a:solidFill>
              </a:rPr>
              <a:t>– </a:t>
            </a:r>
            <a:r>
              <a:rPr lang="ru-RU" sz="1600" b="1" dirty="0" smtClean="0">
                <a:solidFill>
                  <a:schemeClr val="accent1"/>
                </a:solidFill>
              </a:rPr>
              <a:t>159 650,7.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Доля статистического расхождения в составе ВВП, рассчитанного методом конечного использования, составляет:</a:t>
            </a: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accent1"/>
                </a:solidFill>
              </a:rPr>
              <a:t>159 650,7 / 7 223 043,5 = 0,022103 (2,21%), т.е. находится в допустимых пределах.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406879"/>
            <a:ext cx="14039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1"/>
                </a:solidFill>
              </a:rPr>
              <a:t>Решение.</a:t>
            </a:r>
            <a:endParaRPr lang="ru-RU" sz="1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07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839065"/>
              </p:ext>
            </p:extLst>
          </p:nvPr>
        </p:nvGraphicFramePr>
        <p:xfrm>
          <a:off x="1708732" y="1835152"/>
          <a:ext cx="9317856" cy="2644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69367">
                  <a:extLst>
                    <a:ext uri="{9D8B030D-6E8A-4147-A177-3AD203B41FA5}">
                      <a16:colId xmlns:a16="http://schemas.microsoft.com/office/drawing/2014/main" val="7996646"/>
                    </a:ext>
                  </a:extLst>
                </a:gridCol>
                <a:gridCol w="1548489">
                  <a:extLst>
                    <a:ext uri="{9D8B030D-6E8A-4147-A177-3AD203B41FA5}">
                      <a16:colId xmlns:a16="http://schemas.microsoft.com/office/drawing/2014/main" val="4131432675"/>
                    </a:ext>
                  </a:extLst>
                </a:gridCol>
              </a:tblGrid>
              <a:tr h="2964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Данные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926526558"/>
                  </a:ext>
                </a:extLst>
              </a:tr>
              <a:tr h="10165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Расходы на конечное потребление (КП):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домашних хозяйств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государственных учреждений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некоммерческих организаций, обслуживающих домашние хозяйства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3 324 535,2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1 034 649,9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147 071,1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1222609056"/>
                  </a:ext>
                </a:extLst>
              </a:tr>
              <a:tr h="2400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Валовое накопление основного капитала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1 293 750,1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1600715816"/>
                  </a:ext>
                </a:extLst>
              </a:tr>
              <a:tr h="2400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Изменение запасов материальных оборотных средств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-48 267,8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2073627287"/>
                  </a:ext>
                </a:extLst>
              </a:tr>
              <a:tr h="2400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Экспорт товаров и услуг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232 388,5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3711790367"/>
                  </a:ext>
                </a:extLst>
              </a:tr>
              <a:tr h="2400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Импорт товаров и услуг 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1 761 083,5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1152090460"/>
                  </a:ext>
                </a:extLst>
              </a:tr>
              <a:tr h="2400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Статистическое расхождение 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-159 650,7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156043191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8258" y="1448779"/>
            <a:ext cx="8507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Задача 3. Имеются следующие данные по России за год, млн руб.: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8258" y="4679450"/>
            <a:ext cx="11438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Определить валовой внутренний продукт методом конечного использования.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79361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52580" y="1365768"/>
            <a:ext cx="111341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chemeClr val="accent2"/>
                </a:solidFill>
              </a:rPr>
              <a:t>Решение:</a:t>
            </a:r>
            <a:endParaRPr lang="ru-RU" sz="2000" b="1" dirty="0">
              <a:solidFill>
                <a:schemeClr val="accent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</a:rPr>
              <a:t>ВВП = КП + ВН + (Э </a:t>
            </a:r>
            <a:r>
              <a:rPr lang="ru-RU" sz="2000" b="1" dirty="0">
                <a:solidFill>
                  <a:schemeClr val="accent1"/>
                </a:solidFill>
              </a:rPr>
              <a:t>–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И) + Статистическое расхождение </a:t>
            </a:r>
            <a:r>
              <a:rPr lang="ru-RU" sz="2000" b="1" dirty="0" smtClean="0">
                <a:solidFill>
                  <a:srgbClr val="002060"/>
                </a:solidFill>
              </a:rPr>
              <a:t>=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= 3324535,2 </a:t>
            </a:r>
            <a:r>
              <a:rPr lang="ru-RU" sz="2000" b="1" dirty="0">
                <a:solidFill>
                  <a:srgbClr val="002060"/>
                </a:solidFill>
              </a:rPr>
              <a:t>+ </a:t>
            </a:r>
            <a:r>
              <a:rPr lang="ru-RU" sz="2000" b="1" dirty="0" smtClean="0">
                <a:solidFill>
                  <a:srgbClr val="002060"/>
                </a:solidFill>
              </a:rPr>
              <a:t>1034649,9 </a:t>
            </a:r>
            <a:r>
              <a:rPr lang="ru-RU" sz="2000" b="1" dirty="0">
                <a:solidFill>
                  <a:srgbClr val="002060"/>
                </a:solidFill>
              </a:rPr>
              <a:t>+ </a:t>
            </a:r>
            <a:r>
              <a:rPr lang="ru-RU" sz="2000" b="1" dirty="0" smtClean="0">
                <a:solidFill>
                  <a:srgbClr val="002060"/>
                </a:solidFill>
              </a:rPr>
              <a:t>147071,1 </a:t>
            </a:r>
            <a:r>
              <a:rPr lang="ru-RU" sz="2000" b="1" dirty="0">
                <a:solidFill>
                  <a:srgbClr val="002060"/>
                </a:solidFill>
              </a:rPr>
              <a:t>+ </a:t>
            </a:r>
            <a:r>
              <a:rPr lang="ru-RU" sz="2000" b="1" dirty="0" smtClean="0">
                <a:solidFill>
                  <a:srgbClr val="002060"/>
                </a:solidFill>
              </a:rPr>
              <a:t>1293750,1 </a:t>
            </a:r>
            <a:r>
              <a:rPr lang="ru-RU" sz="2000" b="1" dirty="0">
                <a:solidFill>
                  <a:srgbClr val="002060"/>
                </a:solidFill>
              </a:rPr>
              <a:t>+ </a:t>
            </a:r>
            <a:r>
              <a:rPr lang="ru-RU" sz="2000" b="1" dirty="0" smtClean="0">
                <a:solidFill>
                  <a:srgbClr val="002060"/>
                </a:solidFill>
              </a:rPr>
              <a:t>(</a:t>
            </a:r>
            <a:r>
              <a:rPr lang="ru-RU" sz="2000" b="1" dirty="0" smtClean="0">
                <a:solidFill>
                  <a:schemeClr val="accent1"/>
                </a:solidFill>
              </a:rPr>
              <a:t>–</a:t>
            </a:r>
            <a:r>
              <a:rPr lang="ru-RU" sz="2000" b="1" dirty="0" smtClean="0">
                <a:solidFill>
                  <a:srgbClr val="002060"/>
                </a:solidFill>
              </a:rPr>
              <a:t>48267,8</a:t>
            </a:r>
            <a:r>
              <a:rPr lang="ru-RU" sz="2000" b="1" dirty="0">
                <a:solidFill>
                  <a:srgbClr val="002060"/>
                </a:solidFill>
              </a:rPr>
              <a:t>) + </a:t>
            </a:r>
            <a:r>
              <a:rPr lang="ru-RU" sz="2000" b="1" dirty="0" smtClean="0">
                <a:solidFill>
                  <a:srgbClr val="002060"/>
                </a:solidFill>
              </a:rPr>
              <a:t>(232388,5 </a:t>
            </a:r>
            <a:r>
              <a:rPr lang="ru-RU" sz="2000" b="1" dirty="0">
                <a:solidFill>
                  <a:schemeClr val="accent1"/>
                </a:solidFill>
              </a:rPr>
              <a:t>–</a:t>
            </a:r>
            <a:r>
              <a:rPr lang="ru-RU" sz="2000" b="1" dirty="0" smtClean="0">
                <a:solidFill>
                  <a:srgbClr val="002060"/>
                </a:solidFill>
              </a:rPr>
              <a:t> 1761083,5</a:t>
            </a:r>
            <a:r>
              <a:rPr lang="ru-RU" sz="2000" b="1" dirty="0">
                <a:solidFill>
                  <a:srgbClr val="002060"/>
                </a:solidFill>
              </a:rPr>
              <a:t>) </a:t>
            </a:r>
            <a:r>
              <a:rPr lang="ru-RU" sz="2000" b="1" dirty="0" smtClean="0">
                <a:solidFill>
                  <a:srgbClr val="002060"/>
                </a:solidFill>
              </a:rPr>
              <a:t>+ 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(</a:t>
            </a:r>
            <a:r>
              <a:rPr lang="ru-RU" sz="2000" b="1" dirty="0" smtClean="0">
                <a:solidFill>
                  <a:schemeClr val="accent1"/>
                </a:solidFill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</a:rPr>
              <a:t>159650,7</a:t>
            </a:r>
            <a:r>
              <a:rPr lang="ru-RU" sz="2000" b="1" dirty="0">
                <a:solidFill>
                  <a:srgbClr val="002060"/>
                </a:solidFill>
              </a:rPr>
              <a:t>) </a:t>
            </a:r>
            <a:r>
              <a:rPr lang="ru-RU" sz="2000" b="1" dirty="0" smtClean="0">
                <a:solidFill>
                  <a:srgbClr val="002060"/>
                </a:solidFill>
              </a:rPr>
              <a:t>= </a:t>
            </a:r>
            <a:r>
              <a:rPr lang="ru-RU" sz="2000" b="1" dirty="0" smtClean="0">
                <a:solidFill>
                  <a:srgbClr val="002060"/>
                </a:solidFill>
              </a:rPr>
              <a:t>4063392,8 </a:t>
            </a:r>
            <a:r>
              <a:rPr lang="ru-RU" sz="2000" b="1" dirty="0">
                <a:solidFill>
                  <a:srgbClr val="002060"/>
                </a:solidFill>
              </a:rPr>
              <a:t>млн руб.</a:t>
            </a:r>
          </a:p>
        </p:txBody>
      </p:sp>
    </p:spTree>
    <p:extLst>
      <p:ext uri="{BB962C8B-B14F-4D97-AF65-F5344CB8AC3E}">
        <p14:creationId xmlns:p14="http://schemas.microsoft.com/office/powerpoint/2010/main" val="2898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1524001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466164" y="1353545"/>
            <a:ext cx="10381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Задача 4. Имеются следующие данные за год по экономике России, млн руб.: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33316"/>
              </p:ext>
            </p:extLst>
          </p:nvPr>
        </p:nvGraphicFramePr>
        <p:xfrm>
          <a:off x="2387312" y="1722877"/>
          <a:ext cx="6855299" cy="3113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7713">
                  <a:extLst>
                    <a:ext uri="{9D8B030D-6E8A-4147-A177-3AD203B41FA5}">
                      <a16:colId xmlns:a16="http://schemas.microsoft.com/office/drawing/2014/main" val="2041612072"/>
                    </a:ext>
                  </a:extLst>
                </a:gridCol>
                <a:gridCol w="1347586">
                  <a:extLst>
                    <a:ext uri="{9D8B030D-6E8A-4147-A177-3AD203B41FA5}">
                      <a16:colId xmlns:a16="http://schemas.microsoft.com/office/drawing/2014/main" val="1949979308"/>
                    </a:ext>
                  </a:extLst>
                </a:gridCol>
              </a:tblGrid>
              <a:tr h="1184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Данные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706" marR="12706" marT="0" marB="0"/>
                </a:tc>
                <a:extLst>
                  <a:ext uri="{0D108BD9-81ED-4DB2-BD59-A6C34878D82A}">
                    <a16:rowId xmlns:a16="http://schemas.microsoft.com/office/drawing/2014/main" val="2928232909"/>
                  </a:ext>
                </a:extLst>
              </a:tr>
              <a:tr h="1184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Оплата труда наемных работников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2 821 460,8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1053500813"/>
                  </a:ext>
                </a:extLst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Сальдо заработной платы, полученной за границей и выплаченной в России нерезидентам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7499,9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2566222583"/>
                  </a:ext>
                </a:extLst>
              </a:tr>
              <a:tr h="1184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Налоги на производство и импорт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1 348 178,0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1640892384"/>
                  </a:ext>
                </a:extLst>
              </a:tr>
              <a:tr h="1184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Субсидии на производство и импорт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-139 493,2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114873204"/>
                  </a:ext>
                </a:extLst>
              </a:tr>
              <a:tr h="1184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Валовая прибыль экономики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3 033 247,2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3493874368"/>
                  </a:ext>
                </a:extLst>
              </a:tr>
              <a:tr h="1184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Доходы от собственности: полученные от остального мира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120 196,1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3142887698"/>
                  </a:ext>
                </a:extLst>
              </a:tr>
              <a:tr h="1184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переданные остальному миру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-314 329,3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463276900"/>
                  </a:ext>
                </a:extLst>
              </a:tr>
              <a:tr h="2368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Сальдо текущих трансфертов, полученных и переданных за границу 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2596,4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78" marR="35578" marT="0" marB="0"/>
                </a:tc>
                <a:extLst>
                  <a:ext uri="{0D108BD9-81ED-4DB2-BD59-A6C34878D82A}">
                    <a16:rowId xmlns:a16="http://schemas.microsoft.com/office/drawing/2014/main" val="33541812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2729" y="5097813"/>
            <a:ext cx="68042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Определить:</a:t>
            </a:r>
          </a:p>
          <a:p>
            <a:r>
              <a:rPr lang="ru-RU" b="1" dirty="0">
                <a:solidFill>
                  <a:srgbClr val="002060"/>
                </a:solidFill>
              </a:rPr>
              <a:t>1) валовой внутренний продукт (ВВП);</a:t>
            </a:r>
          </a:p>
          <a:p>
            <a:r>
              <a:rPr lang="ru-RU" b="1" dirty="0">
                <a:solidFill>
                  <a:srgbClr val="002060"/>
                </a:solidFill>
              </a:rPr>
              <a:t>2) валовой национальный доход (ВНД);</a:t>
            </a:r>
          </a:p>
          <a:p>
            <a:r>
              <a:rPr lang="ru-RU" b="1" dirty="0">
                <a:solidFill>
                  <a:srgbClr val="002060"/>
                </a:solidFill>
              </a:rPr>
              <a:t>3) валовой национальный располагаемый доход (ВНРД).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4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нутренние слайды">
  <a:themeElements>
    <a:clrScheme name="СтГАУ 1">
      <a:dk1>
        <a:sysClr val="windowText" lastClr="000000"/>
      </a:dk1>
      <a:lt1>
        <a:sysClr val="window" lastClr="FFFFFF"/>
      </a:lt1>
      <a:dk2>
        <a:srgbClr val="44546A"/>
      </a:dk2>
      <a:lt2>
        <a:srgbClr val="B6BFC5"/>
      </a:lt2>
      <a:accent1>
        <a:srgbClr val="172C6C"/>
      </a:accent1>
      <a:accent2>
        <a:srgbClr val="FF0000"/>
      </a:accent2>
      <a:accent3>
        <a:srgbClr val="EAE0B5"/>
      </a:accent3>
      <a:accent4>
        <a:srgbClr val="67430C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ГАУ">
      <a:majorFont>
        <a:latin typeface="Inter Medium"/>
        <a:ea typeface=""/>
        <a:cs typeface=""/>
      </a:majorFont>
      <a:minorFont>
        <a:latin typeface="Inter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0" tIns="0" rIns="0" bIns="0" rtlCol="0" anchor="t" anchorCtr="0">
        <a:normAutofit/>
      </a:bodyPr>
      <a:lstStyle>
        <a:defPPr algn="l">
          <a:defRPr b="0" dirty="0">
            <a:solidFill>
              <a:schemeClr val="tx1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6708</TotalTime>
  <Words>1463</Words>
  <Application>Microsoft Office PowerPoint</Application>
  <PresentationFormat>Широкоэкранный</PresentationFormat>
  <Paragraphs>234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Inter</vt:lpstr>
      <vt:lpstr>Inter Medium</vt:lpstr>
      <vt:lpstr>Times New Roman</vt:lpstr>
      <vt:lpstr>Внутренние слайды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Леонид Вихлянцев</dc:creator>
  <cp:lastModifiedBy>Admin</cp:lastModifiedBy>
  <cp:revision>317</cp:revision>
  <dcterms:created xsi:type="dcterms:W3CDTF">2022-12-13T07:06:26Z</dcterms:created>
  <dcterms:modified xsi:type="dcterms:W3CDTF">2023-12-01T12:48:43Z</dcterms:modified>
</cp:coreProperties>
</file>